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wmf" ContentType="image/x-wmf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Default Extension="png" ContentType="image/png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tif" ContentType="image/tif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21"/>
  </p:notesMasterIdLst>
  <p:handoutMasterIdLst>
    <p:handoutMasterId r:id="rId22"/>
  </p:handoutMasterIdLst>
  <p:sldIdLst>
    <p:sldId id="256" r:id="rId3"/>
    <p:sldId id="268" r:id="rId4"/>
    <p:sldId id="262" r:id="rId5"/>
    <p:sldId id="266" r:id="rId6"/>
    <p:sldId id="282" r:id="rId7"/>
    <p:sldId id="280" r:id="rId8"/>
    <p:sldId id="284" r:id="rId9"/>
    <p:sldId id="285" r:id="rId10"/>
    <p:sldId id="291" r:id="rId11"/>
    <p:sldId id="290" r:id="rId12"/>
    <p:sldId id="286" r:id="rId13"/>
    <p:sldId id="276" r:id="rId14"/>
    <p:sldId id="287" r:id="rId15"/>
    <p:sldId id="277" r:id="rId16"/>
    <p:sldId id="288" r:id="rId17"/>
    <p:sldId id="278" r:id="rId18"/>
    <p:sldId id="292" r:id="rId19"/>
    <p:sldId id="259" r:id="rId20"/>
  </p:sldIdLst>
  <p:sldSz cx="9144000" cy="6858000" type="screen4x3"/>
  <p:notesSz cx="6805613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FF9933"/>
    <a:srgbClr val="66FFFF"/>
    <a:srgbClr val="008000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 autoAdjust="0"/>
    <p:restoredTop sz="94660"/>
  </p:normalViewPr>
  <p:slideViewPr>
    <p:cSldViewPr snapToGrid="0">
      <p:cViewPr>
        <p:scale>
          <a:sx n="102" d="100"/>
          <a:sy n="102" d="100"/>
        </p:scale>
        <p:origin x="-1044" y="-7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040051-4EBD-4674-9B1D-9479B1632878}" type="datetimeFigureOut">
              <a:rPr lang="en-AU" smtClean="0"/>
              <a:t>3/12/2014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8A4E52-11BC-42E1-BD3C-A594C8C5B5D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251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C750B6-9FBC-4747-8459-B29636A7CA7C}" type="datetimeFigureOut">
              <a:rPr lang="en-AU" smtClean="0"/>
              <a:t>3/12/2014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72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D4EF12-8804-4E7A-BA9E-37AE74F30F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71842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7287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EF12-8804-4E7A-BA9E-37AE74F30FE1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7941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EF12-8804-4E7A-BA9E-37AE74F30FE1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70637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EF12-8804-4E7A-BA9E-37AE74F30FE1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55103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7287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EF12-8804-4E7A-BA9E-37AE74F30FE1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7154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7287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EF12-8804-4E7A-BA9E-37AE74F30FE1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7154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EF12-8804-4E7A-BA9E-37AE74F30FE1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3497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7287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EF12-8804-4E7A-BA9E-37AE74F30FE1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7154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7287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EF12-8804-4E7A-BA9E-37AE74F30FE1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71541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7287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EF12-8804-4E7A-BA9E-37AE74F30FE1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71541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7287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EF12-8804-4E7A-BA9E-37AE74F30FE1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71541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EF12-8804-4E7A-BA9E-37AE74F30FE1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3885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EF12-8804-4E7A-BA9E-37AE74F30FE1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99613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EF12-8804-4E7A-BA9E-37AE74F30FE1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992845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EF12-8804-4E7A-BA9E-37AE74F30FE1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769565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EF12-8804-4E7A-BA9E-37AE74F30FE1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84328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EF12-8804-4E7A-BA9E-37AE74F30FE1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22732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7287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EF12-8804-4E7A-BA9E-37AE74F30FE1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7154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EF12-8804-4E7A-BA9E-37AE74F30FE1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9061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180864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72677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13311"/>
            <a:ext cx="2133600" cy="365125"/>
          </a:xfrm>
        </p:spPr>
        <p:txBody>
          <a:bodyPr/>
          <a:lstStyle/>
          <a:p>
            <a:fld id="{602F32A3-9BFE-4A4A-8BAA-3A27E8803E93}" type="datetimeFigureOut">
              <a:rPr lang="en-AU" smtClean="0"/>
              <a:t>3/12/2014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13311"/>
            <a:ext cx="2895600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13311"/>
            <a:ext cx="2133600" cy="365125"/>
          </a:xfrm>
        </p:spPr>
        <p:txBody>
          <a:bodyPr/>
          <a:lstStyle/>
          <a:p>
            <a:fld id="{4591EA96-F785-4974-A3EB-E36C1A5E4B1A}" type="slidenum">
              <a:rPr lang="en-AU" smtClean="0"/>
              <a:t>‹#›</a:t>
            </a:fld>
            <a:endParaRPr lang="en-AU"/>
          </a:p>
        </p:txBody>
      </p:sp>
      <p:pic>
        <p:nvPicPr>
          <p:cNvPr id="7" name="Picture 14" descr="Logo_CurtinUni_CMYK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07970" y="6363478"/>
            <a:ext cx="2536030" cy="49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4222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3851" y="1796820"/>
            <a:ext cx="8569325" cy="4608512"/>
          </a:xfrm>
        </p:spPr>
        <p:txBody>
          <a:bodyPr/>
          <a:lstStyle>
            <a:lvl1pPr marL="630238" indent="-630238">
              <a:defRPr sz="2400">
                <a:solidFill>
                  <a:schemeClr val="tx1"/>
                </a:solidFill>
              </a:defRPr>
            </a:lvl1pPr>
            <a:lvl2pPr marL="987425" indent="-530225">
              <a:defRPr sz="20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23051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821B65-5E69-47DE-B267-51EB08B1C59B}" type="datetimeFigureOut">
              <a:rPr lang="en-AU" smtClean="0"/>
              <a:t>3/12/2014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2D0B3D-03A4-4482-A13F-21B172AACEE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82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79496" cy="532778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F32A3-9BFE-4A4A-8BAA-3A27E8803E93}" type="datetimeFigureOut">
              <a:rPr lang="en-AU" smtClean="0"/>
              <a:t>3/12/2014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1EA96-F785-4974-A3EB-E36C1A5E4B1A}" type="slidenum">
              <a:rPr lang="en-AU" smtClean="0"/>
              <a:t>‹#›</a:t>
            </a:fld>
            <a:endParaRPr lang="en-AU"/>
          </a:p>
        </p:txBody>
      </p:sp>
      <p:pic>
        <p:nvPicPr>
          <p:cNvPr id="9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12" y="424533"/>
            <a:ext cx="2364631" cy="1301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6910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4" y="490661"/>
            <a:ext cx="6923112" cy="634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9681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" y="6245291"/>
            <a:ext cx="9144000" cy="6127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6" y="0"/>
            <a:ext cx="9166973" cy="124097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961" y="6419462"/>
            <a:ext cx="2390039" cy="438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9598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3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Wingdings" pitchFamily="2" charset="2"/>
        <a:buChar char="v"/>
        <a:defRPr sz="3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Courier New" pitchFamily="49" charset="0"/>
        <a:buChar char="o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Arial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5577" y="1691749"/>
            <a:ext cx="7772400" cy="1056117"/>
          </a:xfrm>
        </p:spPr>
        <p:txBody>
          <a:bodyPr>
            <a:normAutofit fontScale="90000"/>
          </a:bodyPr>
          <a:lstStyle/>
          <a:p>
            <a:r>
              <a:rPr lang="en-AU" b="1" dirty="0" smtClean="0"/>
              <a:t>Proof of Concept Collaboration #1</a:t>
            </a:r>
            <a:endParaRPr lang="en-AU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538" y="2899859"/>
            <a:ext cx="8784976" cy="1709463"/>
          </a:xfrm>
        </p:spPr>
        <p:txBody>
          <a:bodyPr>
            <a:noAutofit/>
          </a:bodyPr>
          <a:lstStyle/>
          <a:p>
            <a:r>
              <a:rPr lang="en-AU" sz="4000" dirty="0" smtClean="0"/>
              <a:t>Using Cross-jurisdictional Data Linkage to Investigate Cross-Border Hospital Use</a:t>
            </a:r>
            <a:endParaRPr lang="en-AU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1875453" y="4544009"/>
            <a:ext cx="54570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/>
              <a:t>Presented by Katrina Spilsbury</a:t>
            </a:r>
          </a:p>
          <a:p>
            <a:pPr algn="ctr"/>
            <a:r>
              <a:rPr lang="en-AU" dirty="0" smtClean="0"/>
              <a:t>Centre for Population Health Research, Curtin University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2450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9918" y="251927"/>
            <a:ext cx="7110738" cy="872817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Why Cross-jurisdictional Linkage</a:t>
            </a:r>
            <a:br>
              <a:rPr lang="en-AU" dirty="0" smtClean="0"/>
            </a:br>
            <a:r>
              <a:rPr lang="en-AU" dirty="0" smtClean="0"/>
              <a:t>of Health Data?</a:t>
            </a:r>
            <a:endParaRPr lang="en-AU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13744" y="1856823"/>
            <a:ext cx="8640960" cy="3303681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</a:pPr>
            <a:r>
              <a:rPr lang="en-AU" sz="3000" dirty="0" smtClean="0"/>
              <a:t>Accurate data for longitudinal studies</a:t>
            </a:r>
          </a:p>
          <a:p>
            <a:pPr lvl="1">
              <a:spcAft>
                <a:spcPts val="1200"/>
              </a:spcAft>
            </a:pPr>
            <a:r>
              <a:rPr lang="en-AU" sz="2400" dirty="0" smtClean="0"/>
              <a:t>People who move frequently or die interstate</a:t>
            </a:r>
          </a:p>
          <a:p>
            <a:pPr lvl="1">
              <a:spcAft>
                <a:spcPts val="1200"/>
              </a:spcAft>
            </a:pPr>
            <a:r>
              <a:rPr lang="en-AU" sz="2400" dirty="0" smtClean="0"/>
              <a:t>Seasonal  or out of state workers</a:t>
            </a:r>
          </a:p>
          <a:p>
            <a:pPr>
              <a:spcAft>
                <a:spcPts val="1200"/>
              </a:spcAft>
            </a:pPr>
            <a:r>
              <a:rPr lang="en-AU" sz="2800" dirty="0"/>
              <a:t>Increase statistical power to research rare diseases or health outcomes</a:t>
            </a:r>
          </a:p>
          <a:p>
            <a:pPr>
              <a:spcAft>
                <a:spcPts val="1200"/>
              </a:spcAft>
            </a:pPr>
            <a:r>
              <a:rPr lang="en-AU" sz="2800" dirty="0" smtClean="0"/>
              <a:t>Evaluate state-based variations in hospital care</a:t>
            </a:r>
          </a:p>
          <a:p>
            <a:pPr lvl="1">
              <a:buNone/>
            </a:pPr>
            <a:endParaRPr lang="en-AU" dirty="0" smtClean="0"/>
          </a:p>
          <a:p>
            <a:pPr marL="0" indent="0">
              <a:buNone/>
            </a:pPr>
            <a:endParaRPr lang="en-AU" sz="3600" dirty="0" smtClean="0"/>
          </a:p>
        </p:txBody>
      </p:sp>
      <p:pic>
        <p:nvPicPr>
          <p:cNvPr id="8" name="Picture 4" descr="C:\Users\225748C\AppData\Local\Microsoft\Windows\Temporary Internet Files\Content.IE5\W2H83YUA\MC90015488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319" y="5160504"/>
            <a:ext cx="1390586" cy="111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225748C\AppData\Local\Microsoft\Windows\Temporary Internet Files\Content.IE5\W2H83YUA\MC900434351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906" y="5221049"/>
            <a:ext cx="1261560" cy="1115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C:\Users\225748C\AppData\Local\Microsoft\Windows\Temporary Internet Files\Content.IE5\1ZBPAL21\MC900045086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939" y="5164601"/>
            <a:ext cx="1784350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68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841" y="405066"/>
            <a:ext cx="6923112" cy="634083"/>
          </a:xfrm>
        </p:spPr>
        <p:txBody>
          <a:bodyPr>
            <a:normAutofit fontScale="90000"/>
          </a:bodyPr>
          <a:lstStyle/>
          <a:p>
            <a:r>
              <a:rPr lang="en-AU" b="1" dirty="0" smtClean="0"/>
              <a:t>Is cross-border hospital use really an issue?</a:t>
            </a:r>
            <a:endParaRPr lang="en-AU" dirty="0"/>
          </a:p>
        </p:txBody>
      </p:sp>
      <p:pic>
        <p:nvPicPr>
          <p:cNvPr id="1026" name="Picture 2" descr="Diagram: POPULATION DENSITY BY SLA, Australia—June 201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90" t="2407" r="7762"/>
          <a:stretch/>
        </p:blipFill>
        <p:spPr bwMode="auto">
          <a:xfrm>
            <a:off x="298579" y="1640071"/>
            <a:ext cx="4997475" cy="451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97260" y="4566835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b="1" dirty="0" smtClean="0"/>
              <a:t>Sydney</a:t>
            </a:r>
            <a:endParaRPr lang="en-AU" sz="11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40801" y="3711277"/>
            <a:ext cx="6944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b="1" dirty="0" smtClean="0"/>
              <a:t>Brisbane</a:t>
            </a:r>
            <a:endParaRPr lang="en-AU" sz="11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72055" y="4299702"/>
            <a:ext cx="5052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b="1" dirty="0" smtClean="0"/>
              <a:t>Perth</a:t>
            </a:r>
            <a:endParaRPr lang="en-AU" sz="11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734351" y="5242985"/>
            <a:ext cx="8354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b="1" dirty="0" smtClean="0"/>
              <a:t>Melbourne</a:t>
            </a:r>
            <a:endParaRPr lang="en-AU" sz="11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614912" y="4883465"/>
            <a:ext cx="70083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b="1" dirty="0" smtClean="0"/>
              <a:t>Adelaide</a:t>
            </a:r>
            <a:endParaRPr lang="en-AU" sz="11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970134" y="5693334"/>
            <a:ext cx="5934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b="1" dirty="0" smtClean="0"/>
              <a:t>Hobart</a:t>
            </a:r>
            <a:endParaRPr lang="en-AU" sz="11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973800" y="1640071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b="1" dirty="0" smtClean="0"/>
              <a:t>Darwin</a:t>
            </a:r>
            <a:endParaRPr lang="en-AU" sz="11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141804" y="3151443"/>
            <a:ext cx="1002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Brisbane</a:t>
            </a:r>
            <a:endParaRPr lang="en-AU" dirty="0"/>
          </a:p>
        </p:txBody>
      </p:sp>
      <p:grpSp>
        <p:nvGrpSpPr>
          <p:cNvPr id="12" name="Group 11"/>
          <p:cNvGrpSpPr/>
          <p:nvPr/>
        </p:nvGrpSpPr>
        <p:grpSpPr>
          <a:xfrm>
            <a:off x="5756768" y="2652439"/>
            <a:ext cx="2510248" cy="2749549"/>
            <a:chOff x="4804462" y="2043240"/>
            <a:chExt cx="2510248" cy="2062162"/>
          </a:xfrm>
        </p:grpSpPr>
        <p:sp>
          <p:nvSpPr>
            <p:cNvPr id="13" name="Freeform 12"/>
            <p:cNvSpPr/>
            <p:nvPr/>
          </p:nvSpPr>
          <p:spPr>
            <a:xfrm>
              <a:off x="4804462" y="2980033"/>
              <a:ext cx="2472045" cy="1125369"/>
            </a:xfrm>
            <a:custGeom>
              <a:avLst/>
              <a:gdLst>
                <a:gd name="connsiteX0" fmla="*/ 71437 w 3639456"/>
                <a:gd name="connsiteY0" fmla="*/ 504825 h 1762126"/>
                <a:gd name="connsiteX1" fmla="*/ 95250 w 3639456"/>
                <a:gd name="connsiteY1" fmla="*/ 500062 h 1762126"/>
                <a:gd name="connsiteX2" fmla="*/ 109537 w 3639456"/>
                <a:gd name="connsiteY2" fmla="*/ 504825 h 1762126"/>
                <a:gd name="connsiteX3" fmla="*/ 157162 w 3639456"/>
                <a:gd name="connsiteY3" fmla="*/ 509587 h 1762126"/>
                <a:gd name="connsiteX4" fmla="*/ 552450 w 3639456"/>
                <a:gd name="connsiteY4" fmla="*/ 514350 h 1762126"/>
                <a:gd name="connsiteX5" fmla="*/ 985837 w 3639456"/>
                <a:gd name="connsiteY5" fmla="*/ 514350 h 1762126"/>
                <a:gd name="connsiteX6" fmla="*/ 1033462 w 3639456"/>
                <a:gd name="connsiteY6" fmla="*/ 500062 h 1762126"/>
                <a:gd name="connsiteX7" fmla="*/ 1047750 w 3639456"/>
                <a:gd name="connsiteY7" fmla="*/ 495300 h 1762126"/>
                <a:gd name="connsiteX8" fmla="*/ 1062037 w 3639456"/>
                <a:gd name="connsiteY8" fmla="*/ 490537 h 1762126"/>
                <a:gd name="connsiteX9" fmla="*/ 1076325 w 3639456"/>
                <a:gd name="connsiteY9" fmla="*/ 476250 h 1762126"/>
                <a:gd name="connsiteX10" fmla="*/ 1095375 w 3639456"/>
                <a:gd name="connsiteY10" fmla="*/ 461962 h 1762126"/>
                <a:gd name="connsiteX11" fmla="*/ 1109662 w 3639456"/>
                <a:gd name="connsiteY11" fmla="*/ 452437 h 1762126"/>
                <a:gd name="connsiteX12" fmla="*/ 1123950 w 3639456"/>
                <a:gd name="connsiteY12" fmla="*/ 438150 h 1762126"/>
                <a:gd name="connsiteX13" fmla="*/ 1152525 w 3639456"/>
                <a:gd name="connsiteY13" fmla="*/ 419100 h 1762126"/>
                <a:gd name="connsiteX14" fmla="*/ 1166812 w 3639456"/>
                <a:gd name="connsiteY14" fmla="*/ 409575 h 1762126"/>
                <a:gd name="connsiteX15" fmla="*/ 1185862 w 3639456"/>
                <a:gd name="connsiteY15" fmla="*/ 404812 h 1762126"/>
                <a:gd name="connsiteX16" fmla="*/ 1214437 w 3639456"/>
                <a:gd name="connsiteY16" fmla="*/ 385762 h 1762126"/>
                <a:gd name="connsiteX17" fmla="*/ 1228725 w 3639456"/>
                <a:gd name="connsiteY17" fmla="*/ 376237 h 1762126"/>
                <a:gd name="connsiteX18" fmla="*/ 1262062 w 3639456"/>
                <a:gd name="connsiteY18" fmla="*/ 338137 h 1762126"/>
                <a:gd name="connsiteX19" fmla="*/ 1271587 w 3639456"/>
                <a:gd name="connsiteY19" fmla="*/ 323850 h 1762126"/>
                <a:gd name="connsiteX20" fmla="*/ 1295400 w 3639456"/>
                <a:gd name="connsiteY20" fmla="*/ 280987 h 1762126"/>
                <a:gd name="connsiteX21" fmla="*/ 1314450 w 3639456"/>
                <a:gd name="connsiteY21" fmla="*/ 266700 h 1762126"/>
                <a:gd name="connsiteX22" fmla="*/ 1333500 w 3639456"/>
                <a:gd name="connsiteY22" fmla="*/ 238125 h 1762126"/>
                <a:gd name="connsiteX23" fmla="*/ 1362075 w 3639456"/>
                <a:gd name="connsiteY23" fmla="*/ 223837 h 1762126"/>
                <a:gd name="connsiteX24" fmla="*/ 1414462 w 3639456"/>
                <a:gd name="connsiteY24" fmla="*/ 247650 h 1762126"/>
                <a:gd name="connsiteX25" fmla="*/ 1428750 w 3639456"/>
                <a:gd name="connsiteY25" fmla="*/ 257175 h 1762126"/>
                <a:gd name="connsiteX26" fmla="*/ 1443037 w 3639456"/>
                <a:gd name="connsiteY26" fmla="*/ 266700 h 1762126"/>
                <a:gd name="connsiteX27" fmla="*/ 1514475 w 3639456"/>
                <a:gd name="connsiteY27" fmla="*/ 257175 h 1762126"/>
                <a:gd name="connsiteX28" fmla="*/ 1543050 w 3639456"/>
                <a:gd name="connsiteY28" fmla="*/ 247650 h 1762126"/>
                <a:gd name="connsiteX29" fmla="*/ 1566862 w 3639456"/>
                <a:gd name="connsiteY29" fmla="*/ 242887 h 1762126"/>
                <a:gd name="connsiteX30" fmla="*/ 1609725 w 3639456"/>
                <a:gd name="connsiteY30" fmla="*/ 247650 h 1762126"/>
                <a:gd name="connsiteX31" fmla="*/ 1624012 w 3639456"/>
                <a:gd name="connsiteY31" fmla="*/ 252412 h 1762126"/>
                <a:gd name="connsiteX32" fmla="*/ 1628775 w 3639456"/>
                <a:gd name="connsiteY32" fmla="*/ 266700 h 1762126"/>
                <a:gd name="connsiteX33" fmla="*/ 1643062 w 3639456"/>
                <a:gd name="connsiteY33" fmla="*/ 276225 h 1762126"/>
                <a:gd name="connsiteX34" fmla="*/ 1676400 w 3639456"/>
                <a:gd name="connsiteY34" fmla="*/ 285750 h 1762126"/>
                <a:gd name="connsiteX35" fmla="*/ 1714500 w 3639456"/>
                <a:gd name="connsiteY35" fmla="*/ 266700 h 1762126"/>
                <a:gd name="connsiteX36" fmla="*/ 1724025 w 3639456"/>
                <a:gd name="connsiteY36" fmla="*/ 238125 h 1762126"/>
                <a:gd name="connsiteX37" fmla="*/ 1752600 w 3639456"/>
                <a:gd name="connsiteY37" fmla="*/ 223837 h 1762126"/>
                <a:gd name="connsiteX38" fmla="*/ 1766887 w 3639456"/>
                <a:gd name="connsiteY38" fmla="*/ 214312 h 1762126"/>
                <a:gd name="connsiteX39" fmla="*/ 1800225 w 3639456"/>
                <a:gd name="connsiteY39" fmla="*/ 219075 h 1762126"/>
                <a:gd name="connsiteX40" fmla="*/ 1819275 w 3639456"/>
                <a:gd name="connsiteY40" fmla="*/ 261937 h 1762126"/>
                <a:gd name="connsiteX41" fmla="*/ 1847850 w 3639456"/>
                <a:gd name="connsiteY41" fmla="*/ 276225 h 1762126"/>
                <a:gd name="connsiteX42" fmla="*/ 1862137 w 3639456"/>
                <a:gd name="connsiteY42" fmla="*/ 285750 h 1762126"/>
                <a:gd name="connsiteX43" fmla="*/ 2047875 w 3639456"/>
                <a:gd name="connsiteY43" fmla="*/ 300037 h 1762126"/>
                <a:gd name="connsiteX44" fmla="*/ 2071687 w 3639456"/>
                <a:gd name="connsiteY44" fmla="*/ 304800 h 1762126"/>
                <a:gd name="connsiteX45" fmla="*/ 2100262 w 3639456"/>
                <a:gd name="connsiteY45" fmla="*/ 323850 h 1762126"/>
                <a:gd name="connsiteX46" fmla="*/ 2124075 w 3639456"/>
                <a:gd name="connsiteY46" fmla="*/ 352425 h 1762126"/>
                <a:gd name="connsiteX47" fmla="*/ 2147887 w 3639456"/>
                <a:gd name="connsiteY47" fmla="*/ 381000 h 1762126"/>
                <a:gd name="connsiteX48" fmla="*/ 2166937 w 3639456"/>
                <a:gd name="connsiteY48" fmla="*/ 409575 h 1762126"/>
                <a:gd name="connsiteX49" fmla="*/ 2171700 w 3639456"/>
                <a:gd name="connsiteY49" fmla="*/ 423862 h 1762126"/>
                <a:gd name="connsiteX50" fmla="*/ 2185987 w 3639456"/>
                <a:gd name="connsiteY50" fmla="*/ 438150 h 1762126"/>
                <a:gd name="connsiteX51" fmla="*/ 2200275 w 3639456"/>
                <a:gd name="connsiteY51" fmla="*/ 457200 h 1762126"/>
                <a:gd name="connsiteX52" fmla="*/ 2209800 w 3639456"/>
                <a:gd name="connsiteY52" fmla="*/ 471487 h 1762126"/>
                <a:gd name="connsiteX53" fmla="*/ 2224087 w 3639456"/>
                <a:gd name="connsiteY53" fmla="*/ 481012 h 1762126"/>
                <a:gd name="connsiteX54" fmla="*/ 2266950 w 3639456"/>
                <a:gd name="connsiteY54" fmla="*/ 519112 h 1762126"/>
                <a:gd name="connsiteX55" fmla="*/ 2281237 w 3639456"/>
                <a:gd name="connsiteY55" fmla="*/ 523875 h 1762126"/>
                <a:gd name="connsiteX56" fmla="*/ 2309812 w 3639456"/>
                <a:gd name="connsiteY56" fmla="*/ 547687 h 1762126"/>
                <a:gd name="connsiteX57" fmla="*/ 2324100 w 3639456"/>
                <a:gd name="connsiteY57" fmla="*/ 552450 h 1762126"/>
                <a:gd name="connsiteX58" fmla="*/ 2343150 w 3639456"/>
                <a:gd name="connsiteY58" fmla="*/ 561975 h 1762126"/>
                <a:gd name="connsiteX59" fmla="*/ 2357437 w 3639456"/>
                <a:gd name="connsiteY59" fmla="*/ 571500 h 1762126"/>
                <a:gd name="connsiteX60" fmla="*/ 2409825 w 3639456"/>
                <a:gd name="connsiteY60" fmla="*/ 581025 h 1762126"/>
                <a:gd name="connsiteX61" fmla="*/ 2443162 w 3639456"/>
                <a:gd name="connsiteY61" fmla="*/ 590550 h 1762126"/>
                <a:gd name="connsiteX62" fmla="*/ 2462212 w 3639456"/>
                <a:gd name="connsiteY62" fmla="*/ 595312 h 1762126"/>
                <a:gd name="connsiteX63" fmla="*/ 2528887 w 3639456"/>
                <a:gd name="connsiteY63" fmla="*/ 581025 h 1762126"/>
                <a:gd name="connsiteX64" fmla="*/ 2538412 w 3639456"/>
                <a:gd name="connsiteY64" fmla="*/ 566737 h 1762126"/>
                <a:gd name="connsiteX65" fmla="*/ 2547937 w 3639456"/>
                <a:gd name="connsiteY65" fmla="*/ 528637 h 1762126"/>
                <a:gd name="connsiteX66" fmla="*/ 2552700 w 3639456"/>
                <a:gd name="connsiteY66" fmla="*/ 514350 h 1762126"/>
                <a:gd name="connsiteX67" fmla="*/ 2557462 w 3639456"/>
                <a:gd name="connsiteY67" fmla="*/ 495300 h 1762126"/>
                <a:gd name="connsiteX68" fmla="*/ 2586037 w 3639456"/>
                <a:gd name="connsiteY68" fmla="*/ 476250 h 1762126"/>
                <a:gd name="connsiteX69" fmla="*/ 2667000 w 3639456"/>
                <a:gd name="connsiteY69" fmla="*/ 485775 h 1762126"/>
                <a:gd name="connsiteX70" fmla="*/ 2681287 w 3639456"/>
                <a:gd name="connsiteY70" fmla="*/ 490537 h 1762126"/>
                <a:gd name="connsiteX71" fmla="*/ 2733675 w 3639456"/>
                <a:gd name="connsiteY71" fmla="*/ 485775 h 1762126"/>
                <a:gd name="connsiteX72" fmla="*/ 2747962 w 3639456"/>
                <a:gd name="connsiteY72" fmla="*/ 481012 h 1762126"/>
                <a:gd name="connsiteX73" fmla="*/ 2767012 w 3639456"/>
                <a:gd name="connsiteY73" fmla="*/ 476250 h 1762126"/>
                <a:gd name="connsiteX74" fmla="*/ 2795587 w 3639456"/>
                <a:gd name="connsiteY74" fmla="*/ 457200 h 1762126"/>
                <a:gd name="connsiteX75" fmla="*/ 2809875 w 3639456"/>
                <a:gd name="connsiteY75" fmla="*/ 428625 h 1762126"/>
                <a:gd name="connsiteX76" fmla="*/ 2824162 w 3639456"/>
                <a:gd name="connsiteY76" fmla="*/ 400050 h 1762126"/>
                <a:gd name="connsiteX77" fmla="*/ 2838450 w 3639456"/>
                <a:gd name="connsiteY77" fmla="*/ 371475 h 1762126"/>
                <a:gd name="connsiteX78" fmla="*/ 2833687 w 3639456"/>
                <a:gd name="connsiteY78" fmla="*/ 257175 h 1762126"/>
                <a:gd name="connsiteX79" fmla="*/ 2819400 w 3639456"/>
                <a:gd name="connsiteY79" fmla="*/ 204787 h 1762126"/>
                <a:gd name="connsiteX80" fmla="*/ 2843212 w 3639456"/>
                <a:gd name="connsiteY80" fmla="*/ 147637 h 1762126"/>
                <a:gd name="connsiteX81" fmla="*/ 2857500 w 3639456"/>
                <a:gd name="connsiteY81" fmla="*/ 142875 h 1762126"/>
                <a:gd name="connsiteX82" fmla="*/ 2886075 w 3639456"/>
                <a:gd name="connsiteY82" fmla="*/ 128587 h 1762126"/>
                <a:gd name="connsiteX83" fmla="*/ 2900362 w 3639456"/>
                <a:gd name="connsiteY83" fmla="*/ 119062 h 1762126"/>
                <a:gd name="connsiteX84" fmla="*/ 2919412 w 3639456"/>
                <a:gd name="connsiteY84" fmla="*/ 114300 h 1762126"/>
                <a:gd name="connsiteX85" fmla="*/ 2947987 w 3639456"/>
                <a:gd name="connsiteY85" fmla="*/ 104775 h 1762126"/>
                <a:gd name="connsiteX86" fmla="*/ 2962275 w 3639456"/>
                <a:gd name="connsiteY86" fmla="*/ 95250 h 1762126"/>
                <a:gd name="connsiteX87" fmla="*/ 3000375 w 3639456"/>
                <a:gd name="connsiteY87" fmla="*/ 85725 h 1762126"/>
                <a:gd name="connsiteX88" fmla="*/ 3033712 w 3639456"/>
                <a:gd name="connsiteY88" fmla="*/ 71437 h 1762126"/>
                <a:gd name="connsiteX89" fmla="*/ 3062287 w 3639456"/>
                <a:gd name="connsiteY89" fmla="*/ 52387 h 1762126"/>
                <a:gd name="connsiteX90" fmla="*/ 3071812 w 3639456"/>
                <a:gd name="connsiteY90" fmla="*/ 38100 h 1762126"/>
                <a:gd name="connsiteX91" fmla="*/ 3138487 w 3639456"/>
                <a:gd name="connsiteY91" fmla="*/ 61912 h 1762126"/>
                <a:gd name="connsiteX92" fmla="*/ 3171825 w 3639456"/>
                <a:gd name="connsiteY92" fmla="*/ 71437 h 1762126"/>
                <a:gd name="connsiteX93" fmla="*/ 3214687 w 3639456"/>
                <a:gd name="connsiteY93" fmla="*/ 66675 h 1762126"/>
                <a:gd name="connsiteX94" fmla="*/ 3233737 w 3639456"/>
                <a:gd name="connsiteY94" fmla="*/ 61912 h 1762126"/>
                <a:gd name="connsiteX95" fmla="*/ 3319462 w 3639456"/>
                <a:gd name="connsiteY95" fmla="*/ 66675 h 1762126"/>
                <a:gd name="connsiteX96" fmla="*/ 3462337 w 3639456"/>
                <a:gd name="connsiteY96" fmla="*/ 61912 h 1762126"/>
                <a:gd name="connsiteX97" fmla="*/ 3490912 w 3639456"/>
                <a:gd name="connsiteY97" fmla="*/ 42862 h 1762126"/>
                <a:gd name="connsiteX98" fmla="*/ 3533775 w 3639456"/>
                <a:gd name="connsiteY98" fmla="*/ 14287 h 1762126"/>
                <a:gd name="connsiteX99" fmla="*/ 3548062 w 3639456"/>
                <a:gd name="connsiteY99" fmla="*/ 4762 h 1762126"/>
                <a:gd name="connsiteX100" fmla="*/ 3567112 w 3639456"/>
                <a:gd name="connsiteY100" fmla="*/ 0 h 1762126"/>
                <a:gd name="connsiteX101" fmla="*/ 3619500 w 3639456"/>
                <a:gd name="connsiteY101" fmla="*/ 14287 h 1762126"/>
                <a:gd name="connsiteX102" fmla="*/ 3624262 w 3639456"/>
                <a:gd name="connsiteY102" fmla="*/ 28575 h 1762126"/>
                <a:gd name="connsiteX103" fmla="*/ 3619500 w 3639456"/>
                <a:gd name="connsiteY103" fmla="*/ 104775 h 1762126"/>
                <a:gd name="connsiteX104" fmla="*/ 3614737 w 3639456"/>
                <a:gd name="connsiteY104" fmla="*/ 128587 h 1762126"/>
                <a:gd name="connsiteX105" fmla="*/ 3605212 w 3639456"/>
                <a:gd name="connsiteY105" fmla="*/ 176212 h 1762126"/>
                <a:gd name="connsiteX106" fmla="*/ 3609975 w 3639456"/>
                <a:gd name="connsiteY106" fmla="*/ 242887 h 1762126"/>
                <a:gd name="connsiteX107" fmla="*/ 3619500 w 3639456"/>
                <a:gd name="connsiteY107" fmla="*/ 257175 h 1762126"/>
                <a:gd name="connsiteX108" fmla="*/ 3633787 w 3639456"/>
                <a:gd name="connsiteY108" fmla="*/ 285750 h 1762126"/>
                <a:gd name="connsiteX109" fmla="*/ 3633787 w 3639456"/>
                <a:gd name="connsiteY109" fmla="*/ 352425 h 1762126"/>
                <a:gd name="connsiteX110" fmla="*/ 3629025 w 3639456"/>
                <a:gd name="connsiteY110" fmla="*/ 366712 h 1762126"/>
                <a:gd name="connsiteX111" fmla="*/ 3614737 w 3639456"/>
                <a:gd name="connsiteY111" fmla="*/ 376237 h 1762126"/>
                <a:gd name="connsiteX112" fmla="*/ 3605212 w 3639456"/>
                <a:gd name="connsiteY112" fmla="*/ 390525 h 1762126"/>
                <a:gd name="connsiteX113" fmla="*/ 3581400 w 3639456"/>
                <a:gd name="connsiteY113" fmla="*/ 419100 h 1762126"/>
                <a:gd name="connsiteX114" fmla="*/ 3571875 w 3639456"/>
                <a:gd name="connsiteY114" fmla="*/ 447675 h 1762126"/>
                <a:gd name="connsiteX115" fmla="*/ 3567112 w 3639456"/>
                <a:gd name="connsiteY115" fmla="*/ 476250 h 1762126"/>
                <a:gd name="connsiteX116" fmla="*/ 3538537 w 3639456"/>
                <a:gd name="connsiteY116" fmla="*/ 504825 h 1762126"/>
                <a:gd name="connsiteX117" fmla="*/ 3538537 w 3639456"/>
                <a:gd name="connsiteY117" fmla="*/ 585787 h 1762126"/>
                <a:gd name="connsiteX118" fmla="*/ 3548062 w 3639456"/>
                <a:gd name="connsiteY118" fmla="*/ 614362 h 1762126"/>
                <a:gd name="connsiteX119" fmla="*/ 3543300 w 3639456"/>
                <a:gd name="connsiteY119" fmla="*/ 661987 h 1762126"/>
                <a:gd name="connsiteX120" fmla="*/ 3538537 w 3639456"/>
                <a:gd name="connsiteY120" fmla="*/ 695325 h 1762126"/>
                <a:gd name="connsiteX121" fmla="*/ 3509962 w 3639456"/>
                <a:gd name="connsiteY121" fmla="*/ 738187 h 1762126"/>
                <a:gd name="connsiteX122" fmla="*/ 3500437 w 3639456"/>
                <a:gd name="connsiteY122" fmla="*/ 752475 h 1762126"/>
                <a:gd name="connsiteX123" fmla="*/ 3495675 w 3639456"/>
                <a:gd name="connsiteY123" fmla="*/ 771525 h 1762126"/>
                <a:gd name="connsiteX124" fmla="*/ 3486150 w 3639456"/>
                <a:gd name="connsiteY124" fmla="*/ 785812 h 1762126"/>
                <a:gd name="connsiteX125" fmla="*/ 3481387 w 3639456"/>
                <a:gd name="connsiteY125" fmla="*/ 862012 h 1762126"/>
                <a:gd name="connsiteX126" fmla="*/ 3476625 w 3639456"/>
                <a:gd name="connsiteY126" fmla="*/ 876300 h 1762126"/>
                <a:gd name="connsiteX127" fmla="*/ 3471862 w 3639456"/>
                <a:gd name="connsiteY127" fmla="*/ 900112 h 1762126"/>
                <a:gd name="connsiteX128" fmla="*/ 3462337 w 3639456"/>
                <a:gd name="connsiteY128" fmla="*/ 928687 h 1762126"/>
                <a:gd name="connsiteX129" fmla="*/ 3452812 w 3639456"/>
                <a:gd name="connsiteY129" fmla="*/ 1000125 h 1762126"/>
                <a:gd name="connsiteX130" fmla="*/ 3429000 w 3639456"/>
                <a:gd name="connsiteY130" fmla="*/ 1028700 h 1762126"/>
                <a:gd name="connsiteX131" fmla="*/ 3419475 w 3639456"/>
                <a:gd name="connsiteY131" fmla="*/ 1071562 h 1762126"/>
                <a:gd name="connsiteX132" fmla="*/ 3409950 w 3639456"/>
                <a:gd name="connsiteY132" fmla="*/ 1181100 h 1762126"/>
                <a:gd name="connsiteX133" fmla="*/ 3390900 w 3639456"/>
                <a:gd name="connsiteY133" fmla="*/ 1223962 h 1762126"/>
                <a:gd name="connsiteX134" fmla="*/ 3381375 w 3639456"/>
                <a:gd name="connsiteY134" fmla="*/ 1257300 h 1762126"/>
                <a:gd name="connsiteX135" fmla="*/ 3371850 w 3639456"/>
                <a:gd name="connsiteY135" fmla="*/ 1271587 h 1762126"/>
                <a:gd name="connsiteX136" fmla="*/ 3362325 w 3639456"/>
                <a:gd name="connsiteY136" fmla="*/ 1300162 h 1762126"/>
                <a:gd name="connsiteX137" fmla="*/ 3352800 w 3639456"/>
                <a:gd name="connsiteY137" fmla="*/ 1314450 h 1762126"/>
                <a:gd name="connsiteX138" fmla="*/ 3343275 w 3639456"/>
                <a:gd name="connsiteY138" fmla="*/ 1343025 h 1762126"/>
                <a:gd name="connsiteX139" fmla="*/ 3324225 w 3639456"/>
                <a:gd name="connsiteY139" fmla="*/ 1371600 h 1762126"/>
                <a:gd name="connsiteX140" fmla="*/ 3314700 w 3639456"/>
                <a:gd name="connsiteY140" fmla="*/ 1400175 h 1762126"/>
                <a:gd name="connsiteX141" fmla="*/ 3309937 w 3639456"/>
                <a:gd name="connsiteY141" fmla="*/ 1414462 h 1762126"/>
                <a:gd name="connsiteX142" fmla="*/ 3305175 w 3639456"/>
                <a:gd name="connsiteY142" fmla="*/ 1438275 h 1762126"/>
                <a:gd name="connsiteX143" fmla="*/ 3290887 w 3639456"/>
                <a:gd name="connsiteY143" fmla="*/ 1481137 h 1762126"/>
                <a:gd name="connsiteX144" fmla="*/ 3286125 w 3639456"/>
                <a:gd name="connsiteY144" fmla="*/ 1495425 h 1762126"/>
                <a:gd name="connsiteX145" fmla="*/ 3281362 w 3639456"/>
                <a:gd name="connsiteY145" fmla="*/ 1514475 h 1762126"/>
                <a:gd name="connsiteX146" fmla="*/ 3281362 w 3639456"/>
                <a:gd name="connsiteY146" fmla="*/ 1681162 h 1762126"/>
                <a:gd name="connsiteX147" fmla="*/ 3290887 w 3639456"/>
                <a:gd name="connsiteY147" fmla="*/ 1695450 h 1762126"/>
                <a:gd name="connsiteX148" fmla="*/ 3276600 w 3639456"/>
                <a:gd name="connsiteY148" fmla="*/ 1704975 h 1762126"/>
                <a:gd name="connsiteX149" fmla="*/ 3267075 w 3639456"/>
                <a:gd name="connsiteY149" fmla="*/ 1719262 h 1762126"/>
                <a:gd name="connsiteX150" fmla="*/ 3043237 w 3639456"/>
                <a:gd name="connsiteY150" fmla="*/ 1714500 h 1762126"/>
                <a:gd name="connsiteX151" fmla="*/ 2338387 w 3639456"/>
                <a:gd name="connsiteY151" fmla="*/ 1719262 h 1762126"/>
                <a:gd name="connsiteX152" fmla="*/ 2319337 w 3639456"/>
                <a:gd name="connsiteY152" fmla="*/ 1724025 h 1762126"/>
                <a:gd name="connsiteX153" fmla="*/ 2290762 w 3639456"/>
                <a:gd name="connsiteY153" fmla="*/ 1728787 h 1762126"/>
                <a:gd name="connsiteX154" fmla="*/ 2271712 w 3639456"/>
                <a:gd name="connsiteY154" fmla="*/ 1733550 h 1762126"/>
                <a:gd name="connsiteX155" fmla="*/ 1685925 w 3639456"/>
                <a:gd name="connsiteY155" fmla="*/ 1738312 h 1762126"/>
                <a:gd name="connsiteX156" fmla="*/ 1638300 w 3639456"/>
                <a:gd name="connsiteY156" fmla="*/ 1747837 h 1762126"/>
                <a:gd name="connsiteX157" fmla="*/ 1581150 w 3639456"/>
                <a:gd name="connsiteY157" fmla="*/ 1752600 h 1762126"/>
                <a:gd name="connsiteX158" fmla="*/ 1557337 w 3639456"/>
                <a:gd name="connsiteY158" fmla="*/ 1757362 h 1762126"/>
                <a:gd name="connsiteX159" fmla="*/ 1538287 w 3639456"/>
                <a:gd name="connsiteY159" fmla="*/ 1762125 h 1762126"/>
                <a:gd name="connsiteX160" fmla="*/ 1123950 w 3639456"/>
                <a:gd name="connsiteY160" fmla="*/ 1752600 h 1762126"/>
                <a:gd name="connsiteX161" fmla="*/ 1066800 w 3639456"/>
                <a:gd name="connsiteY161" fmla="*/ 1747837 h 1762126"/>
                <a:gd name="connsiteX162" fmla="*/ 1028700 w 3639456"/>
                <a:gd name="connsiteY162" fmla="*/ 1738312 h 1762126"/>
                <a:gd name="connsiteX163" fmla="*/ 971550 w 3639456"/>
                <a:gd name="connsiteY163" fmla="*/ 1728787 h 1762126"/>
                <a:gd name="connsiteX164" fmla="*/ 957262 w 3639456"/>
                <a:gd name="connsiteY164" fmla="*/ 1724025 h 1762126"/>
                <a:gd name="connsiteX165" fmla="*/ 909637 w 3639456"/>
                <a:gd name="connsiteY165" fmla="*/ 1719262 h 1762126"/>
                <a:gd name="connsiteX166" fmla="*/ 833437 w 3639456"/>
                <a:gd name="connsiteY166" fmla="*/ 1709737 h 1762126"/>
                <a:gd name="connsiteX167" fmla="*/ 790575 w 3639456"/>
                <a:gd name="connsiteY167" fmla="*/ 1700212 h 1762126"/>
                <a:gd name="connsiteX168" fmla="*/ 723900 w 3639456"/>
                <a:gd name="connsiteY168" fmla="*/ 1695450 h 1762126"/>
                <a:gd name="connsiteX169" fmla="*/ 366712 w 3639456"/>
                <a:gd name="connsiteY169" fmla="*/ 1695450 h 1762126"/>
                <a:gd name="connsiteX170" fmla="*/ 352425 w 3639456"/>
                <a:gd name="connsiteY170" fmla="*/ 1700212 h 1762126"/>
                <a:gd name="connsiteX171" fmla="*/ 314325 w 3639456"/>
                <a:gd name="connsiteY171" fmla="*/ 1709737 h 1762126"/>
                <a:gd name="connsiteX172" fmla="*/ 242887 w 3639456"/>
                <a:gd name="connsiteY172" fmla="*/ 1719262 h 1762126"/>
                <a:gd name="connsiteX173" fmla="*/ 228600 w 3639456"/>
                <a:gd name="connsiteY173" fmla="*/ 1724025 h 1762126"/>
                <a:gd name="connsiteX174" fmla="*/ 95250 w 3639456"/>
                <a:gd name="connsiteY174" fmla="*/ 1714500 h 1762126"/>
                <a:gd name="connsiteX175" fmla="*/ 80962 w 3639456"/>
                <a:gd name="connsiteY175" fmla="*/ 1700212 h 1762126"/>
                <a:gd name="connsiteX176" fmla="*/ 52387 w 3639456"/>
                <a:gd name="connsiteY176" fmla="*/ 1676400 h 1762126"/>
                <a:gd name="connsiteX177" fmla="*/ 42862 w 3639456"/>
                <a:gd name="connsiteY177" fmla="*/ 1647825 h 1762126"/>
                <a:gd name="connsiteX178" fmla="*/ 33337 w 3639456"/>
                <a:gd name="connsiteY178" fmla="*/ 1624012 h 1762126"/>
                <a:gd name="connsiteX179" fmla="*/ 28575 w 3639456"/>
                <a:gd name="connsiteY179" fmla="*/ 1604962 h 1762126"/>
                <a:gd name="connsiteX180" fmla="*/ 19050 w 3639456"/>
                <a:gd name="connsiteY180" fmla="*/ 1571625 h 1762126"/>
                <a:gd name="connsiteX181" fmla="*/ 9525 w 3639456"/>
                <a:gd name="connsiteY181" fmla="*/ 1547812 h 1762126"/>
                <a:gd name="connsiteX182" fmla="*/ 4762 w 3639456"/>
                <a:gd name="connsiteY182" fmla="*/ 1524000 h 1762126"/>
                <a:gd name="connsiteX183" fmla="*/ 0 w 3639456"/>
                <a:gd name="connsiteY183" fmla="*/ 1504950 h 1762126"/>
                <a:gd name="connsiteX184" fmla="*/ 4762 w 3639456"/>
                <a:gd name="connsiteY184" fmla="*/ 1300162 h 1762126"/>
                <a:gd name="connsiteX185" fmla="*/ 19050 w 3639456"/>
                <a:gd name="connsiteY185" fmla="*/ 1243012 h 1762126"/>
                <a:gd name="connsiteX186" fmla="*/ 28575 w 3639456"/>
                <a:gd name="connsiteY186" fmla="*/ 1228725 h 1762126"/>
                <a:gd name="connsiteX187" fmla="*/ 33337 w 3639456"/>
                <a:gd name="connsiteY187" fmla="*/ 1214437 h 1762126"/>
                <a:gd name="connsiteX188" fmla="*/ 42862 w 3639456"/>
                <a:gd name="connsiteY188" fmla="*/ 1200150 h 1762126"/>
                <a:gd name="connsiteX189" fmla="*/ 47625 w 3639456"/>
                <a:gd name="connsiteY189" fmla="*/ 1176337 h 1762126"/>
                <a:gd name="connsiteX190" fmla="*/ 57150 w 3639456"/>
                <a:gd name="connsiteY190" fmla="*/ 1147762 h 1762126"/>
                <a:gd name="connsiteX191" fmla="*/ 71437 w 3639456"/>
                <a:gd name="connsiteY191" fmla="*/ 1066800 h 1762126"/>
                <a:gd name="connsiteX192" fmla="*/ 80962 w 3639456"/>
                <a:gd name="connsiteY192" fmla="*/ 1038225 h 1762126"/>
                <a:gd name="connsiteX193" fmla="*/ 85725 w 3639456"/>
                <a:gd name="connsiteY193" fmla="*/ 985837 h 1762126"/>
                <a:gd name="connsiteX194" fmla="*/ 95250 w 3639456"/>
                <a:gd name="connsiteY194" fmla="*/ 647700 h 1762126"/>
                <a:gd name="connsiteX195" fmla="*/ 71437 w 3639456"/>
                <a:gd name="connsiteY195" fmla="*/ 504825 h 176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3639456" h="1762126">
                  <a:moveTo>
                    <a:pt x="71437" y="504825"/>
                  </a:moveTo>
                  <a:cubicBezTo>
                    <a:pt x="71437" y="480219"/>
                    <a:pt x="87155" y="500062"/>
                    <a:pt x="95250" y="500062"/>
                  </a:cubicBezTo>
                  <a:cubicBezTo>
                    <a:pt x="100270" y="500062"/>
                    <a:pt x="104575" y="504062"/>
                    <a:pt x="109537" y="504825"/>
                  </a:cubicBezTo>
                  <a:cubicBezTo>
                    <a:pt x="125306" y="507251"/>
                    <a:pt x="141212" y="509244"/>
                    <a:pt x="157162" y="509587"/>
                  </a:cubicBezTo>
                  <a:lnTo>
                    <a:pt x="552450" y="514350"/>
                  </a:lnTo>
                  <a:cubicBezTo>
                    <a:pt x="728172" y="528992"/>
                    <a:pt x="632587" y="522862"/>
                    <a:pt x="985837" y="514350"/>
                  </a:cubicBezTo>
                  <a:cubicBezTo>
                    <a:pt x="993593" y="514163"/>
                    <a:pt x="1030942" y="500902"/>
                    <a:pt x="1033462" y="500062"/>
                  </a:cubicBezTo>
                  <a:lnTo>
                    <a:pt x="1047750" y="495300"/>
                  </a:lnTo>
                  <a:lnTo>
                    <a:pt x="1062037" y="490537"/>
                  </a:lnTo>
                  <a:cubicBezTo>
                    <a:pt x="1066800" y="485775"/>
                    <a:pt x="1071211" y="480633"/>
                    <a:pt x="1076325" y="476250"/>
                  </a:cubicBezTo>
                  <a:cubicBezTo>
                    <a:pt x="1082352" y="471084"/>
                    <a:pt x="1088916" y="466576"/>
                    <a:pt x="1095375" y="461962"/>
                  </a:cubicBezTo>
                  <a:cubicBezTo>
                    <a:pt x="1100032" y="458635"/>
                    <a:pt x="1105265" y="456101"/>
                    <a:pt x="1109662" y="452437"/>
                  </a:cubicBezTo>
                  <a:cubicBezTo>
                    <a:pt x="1114836" y="448125"/>
                    <a:pt x="1118634" y="442285"/>
                    <a:pt x="1123950" y="438150"/>
                  </a:cubicBezTo>
                  <a:cubicBezTo>
                    <a:pt x="1132986" y="431122"/>
                    <a:pt x="1143000" y="425450"/>
                    <a:pt x="1152525" y="419100"/>
                  </a:cubicBezTo>
                  <a:cubicBezTo>
                    <a:pt x="1157287" y="415925"/>
                    <a:pt x="1161259" y="410963"/>
                    <a:pt x="1166812" y="409575"/>
                  </a:cubicBezTo>
                  <a:lnTo>
                    <a:pt x="1185862" y="404812"/>
                  </a:lnTo>
                  <a:lnTo>
                    <a:pt x="1214437" y="385762"/>
                  </a:lnTo>
                  <a:lnTo>
                    <a:pt x="1228725" y="376237"/>
                  </a:lnTo>
                  <a:cubicBezTo>
                    <a:pt x="1250950" y="342900"/>
                    <a:pt x="1238250" y="354012"/>
                    <a:pt x="1262062" y="338137"/>
                  </a:cubicBezTo>
                  <a:cubicBezTo>
                    <a:pt x="1265237" y="333375"/>
                    <a:pt x="1269027" y="328969"/>
                    <a:pt x="1271587" y="323850"/>
                  </a:cubicBezTo>
                  <a:cubicBezTo>
                    <a:pt x="1280930" y="305164"/>
                    <a:pt x="1271376" y="299005"/>
                    <a:pt x="1295400" y="280987"/>
                  </a:cubicBezTo>
                  <a:lnTo>
                    <a:pt x="1314450" y="266700"/>
                  </a:lnTo>
                  <a:cubicBezTo>
                    <a:pt x="1320800" y="257175"/>
                    <a:pt x="1322640" y="241746"/>
                    <a:pt x="1333500" y="238125"/>
                  </a:cubicBezTo>
                  <a:cubicBezTo>
                    <a:pt x="1353217" y="231552"/>
                    <a:pt x="1343610" y="236147"/>
                    <a:pt x="1362075" y="223837"/>
                  </a:cubicBezTo>
                  <a:cubicBezTo>
                    <a:pt x="1397113" y="230845"/>
                    <a:pt x="1379151" y="224110"/>
                    <a:pt x="1414462" y="247650"/>
                  </a:cubicBezTo>
                  <a:lnTo>
                    <a:pt x="1428750" y="257175"/>
                  </a:lnTo>
                  <a:lnTo>
                    <a:pt x="1443037" y="266700"/>
                  </a:lnTo>
                  <a:cubicBezTo>
                    <a:pt x="1483620" y="253171"/>
                    <a:pt x="1421250" y="272712"/>
                    <a:pt x="1514475" y="257175"/>
                  </a:cubicBezTo>
                  <a:cubicBezTo>
                    <a:pt x="1524379" y="255524"/>
                    <a:pt x="1533205" y="249619"/>
                    <a:pt x="1543050" y="247650"/>
                  </a:cubicBezTo>
                  <a:lnTo>
                    <a:pt x="1566862" y="242887"/>
                  </a:lnTo>
                  <a:cubicBezTo>
                    <a:pt x="1581150" y="244475"/>
                    <a:pt x="1595545" y="245287"/>
                    <a:pt x="1609725" y="247650"/>
                  </a:cubicBezTo>
                  <a:cubicBezTo>
                    <a:pt x="1614677" y="248475"/>
                    <a:pt x="1620462" y="248862"/>
                    <a:pt x="1624012" y="252412"/>
                  </a:cubicBezTo>
                  <a:cubicBezTo>
                    <a:pt x="1627562" y="255962"/>
                    <a:pt x="1625639" y="262780"/>
                    <a:pt x="1628775" y="266700"/>
                  </a:cubicBezTo>
                  <a:cubicBezTo>
                    <a:pt x="1632351" y="271169"/>
                    <a:pt x="1637943" y="273665"/>
                    <a:pt x="1643062" y="276225"/>
                  </a:cubicBezTo>
                  <a:cubicBezTo>
                    <a:pt x="1649890" y="279639"/>
                    <a:pt x="1670303" y="284226"/>
                    <a:pt x="1676400" y="285750"/>
                  </a:cubicBezTo>
                  <a:cubicBezTo>
                    <a:pt x="1694790" y="282072"/>
                    <a:pt x="1704495" y="284709"/>
                    <a:pt x="1714500" y="266700"/>
                  </a:cubicBezTo>
                  <a:cubicBezTo>
                    <a:pt x="1719376" y="257923"/>
                    <a:pt x="1715671" y="243694"/>
                    <a:pt x="1724025" y="238125"/>
                  </a:cubicBezTo>
                  <a:cubicBezTo>
                    <a:pt x="1764968" y="210829"/>
                    <a:pt x="1713166" y="243555"/>
                    <a:pt x="1752600" y="223837"/>
                  </a:cubicBezTo>
                  <a:cubicBezTo>
                    <a:pt x="1757719" y="221277"/>
                    <a:pt x="1762125" y="217487"/>
                    <a:pt x="1766887" y="214312"/>
                  </a:cubicBezTo>
                  <a:cubicBezTo>
                    <a:pt x="1778000" y="215900"/>
                    <a:pt x="1789967" y="214516"/>
                    <a:pt x="1800225" y="219075"/>
                  </a:cubicBezTo>
                  <a:cubicBezTo>
                    <a:pt x="1811473" y="224074"/>
                    <a:pt x="1814688" y="258879"/>
                    <a:pt x="1819275" y="261937"/>
                  </a:cubicBezTo>
                  <a:cubicBezTo>
                    <a:pt x="1860218" y="289233"/>
                    <a:pt x="1808416" y="256507"/>
                    <a:pt x="1847850" y="276225"/>
                  </a:cubicBezTo>
                  <a:cubicBezTo>
                    <a:pt x="1852969" y="278785"/>
                    <a:pt x="1856907" y="283425"/>
                    <a:pt x="1862137" y="285750"/>
                  </a:cubicBezTo>
                  <a:cubicBezTo>
                    <a:pt x="1919427" y="311213"/>
                    <a:pt x="1990337" y="298294"/>
                    <a:pt x="2047875" y="300037"/>
                  </a:cubicBezTo>
                  <a:cubicBezTo>
                    <a:pt x="2055812" y="301625"/>
                    <a:pt x="2064318" y="301450"/>
                    <a:pt x="2071687" y="304800"/>
                  </a:cubicBezTo>
                  <a:cubicBezTo>
                    <a:pt x="2082108" y="309537"/>
                    <a:pt x="2100262" y="323850"/>
                    <a:pt x="2100262" y="323850"/>
                  </a:cubicBezTo>
                  <a:cubicBezTo>
                    <a:pt x="2123910" y="359321"/>
                    <a:pt x="2093517" y="315756"/>
                    <a:pt x="2124075" y="352425"/>
                  </a:cubicBezTo>
                  <a:cubicBezTo>
                    <a:pt x="2157235" y="392217"/>
                    <a:pt x="2106137" y="339247"/>
                    <a:pt x="2147887" y="381000"/>
                  </a:cubicBezTo>
                  <a:cubicBezTo>
                    <a:pt x="2159212" y="414971"/>
                    <a:pt x="2143154" y="373901"/>
                    <a:pt x="2166937" y="409575"/>
                  </a:cubicBezTo>
                  <a:cubicBezTo>
                    <a:pt x="2169722" y="413752"/>
                    <a:pt x="2168915" y="419685"/>
                    <a:pt x="2171700" y="423862"/>
                  </a:cubicBezTo>
                  <a:cubicBezTo>
                    <a:pt x="2175436" y="429466"/>
                    <a:pt x="2181604" y="433036"/>
                    <a:pt x="2185987" y="438150"/>
                  </a:cubicBezTo>
                  <a:cubicBezTo>
                    <a:pt x="2191153" y="444177"/>
                    <a:pt x="2195661" y="450741"/>
                    <a:pt x="2200275" y="457200"/>
                  </a:cubicBezTo>
                  <a:cubicBezTo>
                    <a:pt x="2203602" y="461857"/>
                    <a:pt x="2205753" y="467440"/>
                    <a:pt x="2209800" y="471487"/>
                  </a:cubicBezTo>
                  <a:cubicBezTo>
                    <a:pt x="2213847" y="475534"/>
                    <a:pt x="2219809" y="477209"/>
                    <a:pt x="2224087" y="481012"/>
                  </a:cubicBezTo>
                  <a:cubicBezTo>
                    <a:pt x="2240321" y="495442"/>
                    <a:pt x="2248418" y="509846"/>
                    <a:pt x="2266950" y="519112"/>
                  </a:cubicBezTo>
                  <a:cubicBezTo>
                    <a:pt x="2271440" y="521357"/>
                    <a:pt x="2276747" y="521630"/>
                    <a:pt x="2281237" y="523875"/>
                  </a:cubicBezTo>
                  <a:cubicBezTo>
                    <a:pt x="2312407" y="539461"/>
                    <a:pt x="2278207" y="526617"/>
                    <a:pt x="2309812" y="547687"/>
                  </a:cubicBezTo>
                  <a:cubicBezTo>
                    <a:pt x="2313989" y="550472"/>
                    <a:pt x="2319486" y="550472"/>
                    <a:pt x="2324100" y="552450"/>
                  </a:cubicBezTo>
                  <a:cubicBezTo>
                    <a:pt x="2330625" y="555247"/>
                    <a:pt x="2336986" y="558453"/>
                    <a:pt x="2343150" y="561975"/>
                  </a:cubicBezTo>
                  <a:cubicBezTo>
                    <a:pt x="2348120" y="564815"/>
                    <a:pt x="2352078" y="569490"/>
                    <a:pt x="2357437" y="571500"/>
                  </a:cubicBezTo>
                  <a:cubicBezTo>
                    <a:pt x="2363267" y="573686"/>
                    <a:pt x="2406013" y="580263"/>
                    <a:pt x="2409825" y="581025"/>
                  </a:cubicBezTo>
                  <a:cubicBezTo>
                    <a:pt x="2434659" y="585992"/>
                    <a:pt x="2421965" y="584494"/>
                    <a:pt x="2443162" y="590550"/>
                  </a:cubicBezTo>
                  <a:cubicBezTo>
                    <a:pt x="2449456" y="592348"/>
                    <a:pt x="2455862" y="593725"/>
                    <a:pt x="2462212" y="595312"/>
                  </a:cubicBezTo>
                  <a:cubicBezTo>
                    <a:pt x="2487863" y="592980"/>
                    <a:pt x="2510598" y="599314"/>
                    <a:pt x="2528887" y="581025"/>
                  </a:cubicBezTo>
                  <a:cubicBezTo>
                    <a:pt x="2532934" y="576977"/>
                    <a:pt x="2535237" y="571500"/>
                    <a:pt x="2538412" y="566737"/>
                  </a:cubicBezTo>
                  <a:cubicBezTo>
                    <a:pt x="2541587" y="554037"/>
                    <a:pt x="2543797" y="541056"/>
                    <a:pt x="2547937" y="528637"/>
                  </a:cubicBezTo>
                  <a:cubicBezTo>
                    <a:pt x="2549525" y="523875"/>
                    <a:pt x="2551321" y="519177"/>
                    <a:pt x="2552700" y="514350"/>
                  </a:cubicBezTo>
                  <a:cubicBezTo>
                    <a:pt x="2554498" y="508056"/>
                    <a:pt x="2554215" y="500983"/>
                    <a:pt x="2557462" y="495300"/>
                  </a:cubicBezTo>
                  <a:cubicBezTo>
                    <a:pt x="2565856" y="480610"/>
                    <a:pt x="2572398" y="480796"/>
                    <a:pt x="2586037" y="476250"/>
                  </a:cubicBezTo>
                  <a:cubicBezTo>
                    <a:pt x="2604943" y="478140"/>
                    <a:pt x="2645934" y="481562"/>
                    <a:pt x="2667000" y="485775"/>
                  </a:cubicBezTo>
                  <a:cubicBezTo>
                    <a:pt x="2671922" y="486759"/>
                    <a:pt x="2676525" y="488950"/>
                    <a:pt x="2681287" y="490537"/>
                  </a:cubicBezTo>
                  <a:cubicBezTo>
                    <a:pt x="2698750" y="488950"/>
                    <a:pt x="2716317" y="488255"/>
                    <a:pt x="2733675" y="485775"/>
                  </a:cubicBezTo>
                  <a:cubicBezTo>
                    <a:pt x="2738645" y="485065"/>
                    <a:pt x="2743135" y="482391"/>
                    <a:pt x="2747962" y="481012"/>
                  </a:cubicBezTo>
                  <a:cubicBezTo>
                    <a:pt x="2754256" y="479214"/>
                    <a:pt x="2760662" y="477837"/>
                    <a:pt x="2767012" y="476250"/>
                  </a:cubicBezTo>
                  <a:cubicBezTo>
                    <a:pt x="2776537" y="469900"/>
                    <a:pt x="2791967" y="468060"/>
                    <a:pt x="2795587" y="457200"/>
                  </a:cubicBezTo>
                  <a:cubicBezTo>
                    <a:pt x="2802160" y="437482"/>
                    <a:pt x="2797565" y="447089"/>
                    <a:pt x="2809875" y="428625"/>
                  </a:cubicBezTo>
                  <a:cubicBezTo>
                    <a:pt x="2821842" y="392718"/>
                    <a:pt x="2805701" y="436972"/>
                    <a:pt x="2824162" y="400050"/>
                  </a:cubicBezTo>
                  <a:cubicBezTo>
                    <a:pt x="2843880" y="360616"/>
                    <a:pt x="2811154" y="412418"/>
                    <a:pt x="2838450" y="371475"/>
                  </a:cubicBezTo>
                  <a:cubicBezTo>
                    <a:pt x="2836862" y="333375"/>
                    <a:pt x="2837246" y="295142"/>
                    <a:pt x="2833687" y="257175"/>
                  </a:cubicBezTo>
                  <a:cubicBezTo>
                    <a:pt x="2832286" y="242234"/>
                    <a:pt x="2824719" y="220745"/>
                    <a:pt x="2819400" y="204787"/>
                  </a:cubicBezTo>
                  <a:cubicBezTo>
                    <a:pt x="2821806" y="190352"/>
                    <a:pt x="2823830" y="154097"/>
                    <a:pt x="2843212" y="147637"/>
                  </a:cubicBezTo>
                  <a:lnTo>
                    <a:pt x="2857500" y="142875"/>
                  </a:lnTo>
                  <a:cubicBezTo>
                    <a:pt x="2898443" y="115579"/>
                    <a:pt x="2846641" y="148305"/>
                    <a:pt x="2886075" y="128587"/>
                  </a:cubicBezTo>
                  <a:cubicBezTo>
                    <a:pt x="2891194" y="126027"/>
                    <a:pt x="2895101" y="121317"/>
                    <a:pt x="2900362" y="119062"/>
                  </a:cubicBezTo>
                  <a:cubicBezTo>
                    <a:pt x="2906378" y="116484"/>
                    <a:pt x="2913143" y="116181"/>
                    <a:pt x="2919412" y="114300"/>
                  </a:cubicBezTo>
                  <a:cubicBezTo>
                    <a:pt x="2929029" y="111415"/>
                    <a:pt x="2947987" y="104775"/>
                    <a:pt x="2947987" y="104775"/>
                  </a:cubicBezTo>
                  <a:cubicBezTo>
                    <a:pt x="2952750" y="101600"/>
                    <a:pt x="2957155" y="97810"/>
                    <a:pt x="2962275" y="95250"/>
                  </a:cubicBezTo>
                  <a:cubicBezTo>
                    <a:pt x="2972042" y="90366"/>
                    <a:pt x="2991312" y="87537"/>
                    <a:pt x="3000375" y="85725"/>
                  </a:cubicBezTo>
                  <a:cubicBezTo>
                    <a:pt x="3052374" y="51058"/>
                    <a:pt x="2972210" y="102188"/>
                    <a:pt x="3033712" y="71437"/>
                  </a:cubicBezTo>
                  <a:cubicBezTo>
                    <a:pt x="3043951" y="66317"/>
                    <a:pt x="3062287" y="52387"/>
                    <a:pt x="3062287" y="52387"/>
                  </a:cubicBezTo>
                  <a:cubicBezTo>
                    <a:pt x="3065462" y="47625"/>
                    <a:pt x="3066199" y="39223"/>
                    <a:pt x="3071812" y="38100"/>
                  </a:cubicBezTo>
                  <a:cubicBezTo>
                    <a:pt x="3118540" y="28754"/>
                    <a:pt x="3101705" y="49651"/>
                    <a:pt x="3138487" y="61912"/>
                  </a:cubicBezTo>
                  <a:cubicBezTo>
                    <a:pt x="3158984" y="68745"/>
                    <a:pt x="3147905" y="65458"/>
                    <a:pt x="3171825" y="71437"/>
                  </a:cubicBezTo>
                  <a:cubicBezTo>
                    <a:pt x="3186112" y="69850"/>
                    <a:pt x="3200479" y="68861"/>
                    <a:pt x="3214687" y="66675"/>
                  </a:cubicBezTo>
                  <a:cubicBezTo>
                    <a:pt x="3221156" y="65680"/>
                    <a:pt x="3227192" y="61912"/>
                    <a:pt x="3233737" y="61912"/>
                  </a:cubicBezTo>
                  <a:cubicBezTo>
                    <a:pt x="3262356" y="61912"/>
                    <a:pt x="3290887" y="65087"/>
                    <a:pt x="3319462" y="66675"/>
                  </a:cubicBezTo>
                  <a:cubicBezTo>
                    <a:pt x="3367087" y="65087"/>
                    <a:pt x="3414773" y="64795"/>
                    <a:pt x="3462337" y="61912"/>
                  </a:cubicBezTo>
                  <a:cubicBezTo>
                    <a:pt x="3479273" y="60886"/>
                    <a:pt x="3478095" y="52831"/>
                    <a:pt x="3490912" y="42862"/>
                  </a:cubicBezTo>
                  <a:cubicBezTo>
                    <a:pt x="3490922" y="42854"/>
                    <a:pt x="3526626" y="19053"/>
                    <a:pt x="3533775" y="14287"/>
                  </a:cubicBezTo>
                  <a:cubicBezTo>
                    <a:pt x="3538537" y="11112"/>
                    <a:pt x="3542509" y="6150"/>
                    <a:pt x="3548062" y="4762"/>
                  </a:cubicBezTo>
                  <a:lnTo>
                    <a:pt x="3567112" y="0"/>
                  </a:lnTo>
                  <a:cubicBezTo>
                    <a:pt x="3581978" y="1858"/>
                    <a:pt x="3607494" y="-721"/>
                    <a:pt x="3619500" y="14287"/>
                  </a:cubicBezTo>
                  <a:cubicBezTo>
                    <a:pt x="3622636" y="18207"/>
                    <a:pt x="3622675" y="23812"/>
                    <a:pt x="3624262" y="28575"/>
                  </a:cubicBezTo>
                  <a:cubicBezTo>
                    <a:pt x="3622675" y="53975"/>
                    <a:pt x="3621913" y="79440"/>
                    <a:pt x="3619500" y="104775"/>
                  </a:cubicBezTo>
                  <a:cubicBezTo>
                    <a:pt x="3618733" y="112833"/>
                    <a:pt x="3616185" y="120623"/>
                    <a:pt x="3614737" y="128587"/>
                  </a:cubicBezTo>
                  <a:cubicBezTo>
                    <a:pt x="3606951" y="171410"/>
                    <a:pt x="3613638" y="142512"/>
                    <a:pt x="3605212" y="176212"/>
                  </a:cubicBezTo>
                  <a:cubicBezTo>
                    <a:pt x="3606800" y="198437"/>
                    <a:pt x="3606103" y="220944"/>
                    <a:pt x="3609975" y="242887"/>
                  </a:cubicBezTo>
                  <a:cubicBezTo>
                    <a:pt x="3610970" y="248524"/>
                    <a:pt x="3616940" y="252055"/>
                    <a:pt x="3619500" y="257175"/>
                  </a:cubicBezTo>
                  <a:cubicBezTo>
                    <a:pt x="3639217" y="296611"/>
                    <a:pt x="3606489" y="244801"/>
                    <a:pt x="3633787" y="285750"/>
                  </a:cubicBezTo>
                  <a:cubicBezTo>
                    <a:pt x="3641680" y="317317"/>
                    <a:pt x="3641006" y="305504"/>
                    <a:pt x="3633787" y="352425"/>
                  </a:cubicBezTo>
                  <a:cubicBezTo>
                    <a:pt x="3633024" y="357387"/>
                    <a:pt x="3632161" y="362792"/>
                    <a:pt x="3629025" y="366712"/>
                  </a:cubicBezTo>
                  <a:cubicBezTo>
                    <a:pt x="3625449" y="371182"/>
                    <a:pt x="3619500" y="373062"/>
                    <a:pt x="3614737" y="376237"/>
                  </a:cubicBezTo>
                  <a:cubicBezTo>
                    <a:pt x="3611562" y="381000"/>
                    <a:pt x="3608876" y="386128"/>
                    <a:pt x="3605212" y="390525"/>
                  </a:cubicBezTo>
                  <a:cubicBezTo>
                    <a:pt x="3594529" y="403344"/>
                    <a:pt x="3588158" y="403895"/>
                    <a:pt x="3581400" y="419100"/>
                  </a:cubicBezTo>
                  <a:cubicBezTo>
                    <a:pt x="3577322" y="428275"/>
                    <a:pt x="3573526" y="437771"/>
                    <a:pt x="3571875" y="447675"/>
                  </a:cubicBezTo>
                  <a:cubicBezTo>
                    <a:pt x="3570287" y="457200"/>
                    <a:pt x="3571978" y="467909"/>
                    <a:pt x="3567112" y="476250"/>
                  </a:cubicBezTo>
                  <a:cubicBezTo>
                    <a:pt x="3560325" y="487885"/>
                    <a:pt x="3538537" y="504825"/>
                    <a:pt x="3538537" y="504825"/>
                  </a:cubicBezTo>
                  <a:cubicBezTo>
                    <a:pt x="3527604" y="537625"/>
                    <a:pt x="3529533" y="525759"/>
                    <a:pt x="3538537" y="585787"/>
                  </a:cubicBezTo>
                  <a:cubicBezTo>
                    <a:pt x="3540026" y="595716"/>
                    <a:pt x="3548062" y="614362"/>
                    <a:pt x="3548062" y="614362"/>
                  </a:cubicBezTo>
                  <a:cubicBezTo>
                    <a:pt x="3546475" y="630237"/>
                    <a:pt x="3545164" y="646142"/>
                    <a:pt x="3543300" y="661987"/>
                  </a:cubicBezTo>
                  <a:cubicBezTo>
                    <a:pt x="3541988" y="673136"/>
                    <a:pt x="3542567" y="684848"/>
                    <a:pt x="3538537" y="695325"/>
                  </a:cubicBezTo>
                  <a:cubicBezTo>
                    <a:pt x="3538535" y="695329"/>
                    <a:pt x="3514726" y="731041"/>
                    <a:pt x="3509962" y="738187"/>
                  </a:cubicBezTo>
                  <a:lnTo>
                    <a:pt x="3500437" y="752475"/>
                  </a:lnTo>
                  <a:cubicBezTo>
                    <a:pt x="3498850" y="758825"/>
                    <a:pt x="3498253" y="765509"/>
                    <a:pt x="3495675" y="771525"/>
                  </a:cubicBezTo>
                  <a:cubicBezTo>
                    <a:pt x="3493420" y="776786"/>
                    <a:pt x="3487043" y="780158"/>
                    <a:pt x="3486150" y="785812"/>
                  </a:cubicBezTo>
                  <a:cubicBezTo>
                    <a:pt x="3482181" y="810950"/>
                    <a:pt x="3484051" y="836702"/>
                    <a:pt x="3481387" y="862012"/>
                  </a:cubicBezTo>
                  <a:cubicBezTo>
                    <a:pt x="3480861" y="867005"/>
                    <a:pt x="3477843" y="871430"/>
                    <a:pt x="3476625" y="876300"/>
                  </a:cubicBezTo>
                  <a:cubicBezTo>
                    <a:pt x="3474662" y="884153"/>
                    <a:pt x="3473992" y="892303"/>
                    <a:pt x="3471862" y="900112"/>
                  </a:cubicBezTo>
                  <a:cubicBezTo>
                    <a:pt x="3469220" y="909798"/>
                    <a:pt x="3462337" y="928687"/>
                    <a:pt x="3462337" y="928687"/>
                  </a:cubicBezTo>
                  <a:cubicBezTo>
                    <a:pt x="3461812" y="933417"/>
                    <a:pt x="3456377" y="989432"/>
                    <a:pt x="3452812" y="1000125"/>
                  </a:cubicBezTo>
                  <a:cubicBezTo>
                    <a:pt x="3449497" y="1010069"/>
                    <a:pt x="3435630" y="1022069"/>
                    <a:pt x="3429000" y="1028700"/>
                  </a:cubicBezTo>
                  <a:cubicBezTo>
                    <a:pt x="3422780" y="1047357"/>
                    <a:pt x="3421990" y="1047251"/>
                    <a:pt x="3419475" y="1071562"/>
                  </a:cubicBezTo>
                  <a:cubicBezTo>
                    <a:pt x="3415704" y="1108018"/>
                    <a:pt x="3421540" y="1146330"/>
                    <a:pt x="3409950" y="1181100"/>
                  </a:cubicBezTo>
                  <a:cubicBezTo>
                    <a:pt x="3385377" y="1254818"/>
                    <a:pt x="3413541" y="1178682"/>
                    <a:pt x="3390900" y="1223962"/>
                  </a:cubicBezTo>
                  <a:cubicBezTo>
                    <a:pt x="3381627" y="1242507"/>
                    <a:pt x="3390535" y="1235926"/>
                    <a:pt x="3381375" y="1257300"/>
                  </a:cubicBezTo>
                  <a:cubicBezTo>
                    <a:pt x="3379120" y="1262561"/>
                    <a:pt x="3374175" y="1266357"/>
                    <a:pt x="3371850" y="1271587"/>
                  </a:cubicBezTo>
                  <a:cubicBezTo>
                    <a:pt x="3367772" y="1280762"/>
                    <a:pt x="3367894" y="1291808"/>
                    <a:pt x="3362325" y="1300162"/>
                  </a:cubicBezTo>
                  <a:cubicBezTo>
                    <a:pt x="3359150" y="1304925"/>
                    <a:pt x="3355125" y="1309219"/>
                    <a:pt x="3352800" y="1314450"/>
                  </a:cubicBezTo>
                  <a:cubicBezTo>
                    <a:pt x="3348722" y="1323625"/>
                    <a:pt x="3348844" y="1334671"/>
                    <a:pt x="3343275" y="1343025"/>
                  </a:cubicBezTo>
                  <a:cubicBezTo>
                    <a:pt x="3336925" y="1352550"/>
                    <a:pt x="3327845" y="1360740"/>
                    <a:pt x="3324225" y="1371600"/>
                  </a:cubicBezTo>
                  <a:lnTo>
                    <a:pt x="3314700" y="1400175"/>
                  </a:lnTo>
                  <a:cubicBezTo>
                    <a:pt x="3313112" y="1404937"/>
                    <a:pt x="3310921" y="1409539"/>
                    <a:pt x="3309937" y="1414462"/>
                  </a:cubicBezTo>
                  <a:cubicBezTo>
                    <a:pt x="3308350" y="1422400"/>
                    <a:pt x="3307305" y="1430465"/>
                    <a:pt x="3305175" y="1438275"/>
                  </a:cubicBezTo>
                  <a:cubicBezTo>
                    <a:pt x="3305165" y="1438312"/>
                    <a:pt x="3293274" y="1473975"/>
                    <a:pt x="3290887" y="1481137"/>
                  </a:cubicBezTo>
                  <a:cubicBezTo>
                    <a:pt x="3289299" y="1485900"/>
                    <a:pt x="3287343" y="1490555"/>
                    <a:pt x="3286125" y="1495425"/>
                  </a:cubicBezTo>
                  <a:lnTo>
                    <a:pt x="3281362" y="1514475"/>
                  </a:lnTo>
                  <a:cubicBezTo>
                    <a:pt x="3273657" y="1583822"/>
                    <a:pt x="3271397" y="1584831"/>
                    <a:pt x="3281362" y="1681162"/>
                  </a:cubicBezTo>
                  <a:cubicBezTo>
                    <a:pt x="3281951" y="1686856"/>
                    <a:pt x="3287712" y="1690687"/>
                    <a:pt x="3290887" y="1695450"/>
                  </a:cubicBezTo>
                  <a:cubicBezTo>
                    <a:pt x="3286125" y="1698625"/>
                    <a:pt x="3280647" y="1700928"/>
                    <a:pt x="3276600" y="1704975"/>
                  </a:cubicBezTo>
                  <a:cubicBezTo>
                    <a:pt x="3272553" y="1709022"/>
                    <a:pt x="3272794" y="1719029"/>
                    <a:pt x="3267075" y="1719262"/>
                  </a:cubicBezTo>
                  <a:cubicBezTo>
                    <a:pt x="3192508" y="1722306"/>
                    <a:pt x="3117850" y="1716087"/>
                    <a:pt x="3043237" y="1714500"/>
                  </a:cubicBezTo>
                  <a:lnTo>
                    <a:pt x="2338387" y="1719262"/>
                  </a:lnTo>
                  <a:cubicBezTo>
                    <a:pt x="2331842" y="1719348"/>
                    <a:pt x="2325755" y="1722741"/>
                    <a:pt x="2319337" y="1724025"/>
                  </a:cubicBezTo>
                  <a:cubicBezTo>
                    <a:pt x="2309868" y="1725919"/>
                    <a:pt x="2300231" y="1726893"/>
                    <a:pt x="2290762" y="1728787"/>
                  </a:cubicBezTo>
                  <a:cubicBezTo>
                    <a:pt x="2284344" y="1730071"/>
                    <a:pt x="2278257" y="1733447"/>
                    <a:pt x="2271712" y="1733550"/>
                  </a:cubicBezTo>
                  <a:lnTo>
                    <a:pt x="1685925" y="1738312"/>
                  </a:lnTo>
                  <a:cubicBezTo>
                    <a:pt x="1667001" y="1743044"/>
                    <a:pt x="1659326" y="1745501"/>
                    <a:pt x="1638300" y="1747837"/>
                  </a:cubicBezTo>
                  <a:cubicBezTo>
                    <a:pt x="1619301" y="1749948"/>
                    <a:pt x="1600200" y="1751012"/>
                    <a:pt x="1581150" y="1752600"/>
                  </a:cubicBezTo>
                  <a:cubicBezTo>
                    <a:pt x="1573212" y="1754187"/>
                    <a:pt x="1565239" y="1755606"/>
                    <a:pt x="1557337" y="1757362"/>
                  </a:cubicBezTo>
                  <a:cubicBezTo>
                    <a:pt x="1550947" y="1758782"/>
                    <a:pt x="1544832" y="1762197"/>
                    <a:pt x="1538287" y="1762125"/>
                  </a:cubicBezTo>
                  <a:cubicBezTo>
                    <a:pt x="1400147" y="1760607"/>
                    <a:pt x="1262062" y="1755775"/>
                    <a:pt x="1123950" y="1752600"/>
                  </a:cubicBezTo>
                  <a:cubicBezTo>
                    <a:pt x="1104900" y="1751012"/>
                    <a:pt x="1085705" y="1750673"/>
                    <a:pt x="1066800" y="1747837"/>
                  </a:cubicBezTo>
                  <a:cubicBezTo>
                    <a:pt x="1053854" y="1745895"/>
                    <a:pt x="1041613" y="1740464"/>
                    <a:pt x="1028700" y="1738312"/>
                  </a:cubicBezTo>
                  <a:cubicBezTo>
                    <a:pt x="1009650" y="1735137"/>
                    <a:pt x="989872" y="1734893"/>
                    <a:pt x="971550" y="1728787"/>
                  </a:cubicBezTo>
                  <a:cubicBezTo>
                    <a:pt x="966787" y="1727200"/>
                    <a:pt x="962224" y="1724788"/>
                    <a:pt x="957262" y="1724025"/>
                  </a:cubicBezTo>
                  <a:cubicBezTo>
                    <a:pt x="941493" y="1721599"/>
                    <a:pt x="925512" y="1720850"/>
                    <a:pt x="909637" y="1719262"/>
                  </a:cubicBezTo>
                  <a:cubicBezTo>
                    <a:pt x="864774" y="1708048"/>
                    <a:pt x="918334" y="1720349"/>
                    <a:pt x="833437" y="1709737"/>
                  </a:cubicBezTo>
                  <a:cubicBezTo>
                    <a:pt x="753548" y="1699751"/>
                    <a:pt x="886332" y="1710292"/>
                    <a:pt x="790575" y="1700212"/>
                  </a:cubicBezTo>
                  <a:cubicBezTo>
                    <a:pt x="768416" y="1697879"/>
                    <a:pt x="746125" y="1697037"/>
                    <a:pt x="723900" y="1695450"/>
                  </a:cubicBezTo>
                  <a:cubicBezTo>
                    <a:pt x="589303" y="1673015"/>
                    <a:pt x="681874" y="1686696"/>
                    <a:pt x="366712" y="1695450"/>
                  </a:cubicBezTo>
                  <a:cubicBezTo>
                    <a:pt x="361694" y="1695589"/>
                    <a:pt x="357268" y="1698891"/>
                    <a:pt x="352425" y="1700212"/>
                  </a:cubicBezTo>
                  <a:cubicBezTo>
                    <a:pt x="339795" y="1703656"/>
                    <a:pt x="327315" y="1708113"/>
                    <a:pt x="314325" y="1709737"/>
                  </a:cubicBezTo>
                  <a:cubicBezTo>
                    <a:pt x="265086" y="1715892"/>
                    <a:pt x="288895" y="1712690"/>
                    <a:pt x="242887" y="1719262"/>
                  </a:cubicBezTo>
                  <a:cubicBezTo>
                    <a:pt x="238125" y="1720850"/>
                    <a:pt x="233620" y="1724025"/>
                    <a:pt x="228600" y="1724025"/>
                  </a:cubicBezTo>
                  <a:cubicBezTo>
                    <a:pt x="127904" y="1724025"/>
                    <a:pt x="147837" y="1727645"/>
                    <a:pt x="95250" y="1714500"/>
                  </a:cubicBezTo>
                  <a:cubicBezTo>
                    <a:pt x="90487" y="1709737"/>
                    <a:pt x="86136" y="1704524"/>
                    <a:pt x="80962" y="1700212"/>
                  </a:cubicBezTo>
                  <a:cubicBezTo>
                    <a:pt x="41170" y="1667052"/>
                    <a:pt x="94140" y="1718150"/>
                    <a:pt x="52387" y="1676400"/>
                  </a:cubicBezTo>
                  <a:cubicBezTo>
                    <a:pt x="49212" y="1666875"/>
                    <a:pt x="46591" y="1657147"/>
                    <a:pt x="42862" y="1647825"/>
                  </a:cubicBezTo>
                  <a:cubicBezTo>
                    <a:pt x="39687" y="1639887"/>
                    <a:pt x="36040" y="1632122"/>
                    <a:pt x="33337" y="1624012"/>
                  </a:cubicBezTo>
                  <a:cubicBezTo>
                    <a:pt x="31267" y="1617802"/>
                    <a:pt x="30297" y="1611277"/>
                    <a:pt x="28575" y="1604962"/>
                  </a:cubicBezTo>
                  <a:cubicBezTo>
                    <a:pt x="25534" y="1593812"/>
                    <a:pt x="22705" y="1582589"/>
                    <a:pt x="19050" y="1571625"/>
                  </a:cubicBezTo>
                  <a:cubicBezTo>
                    <a:pt x="16347" y="1563515"/>
                    <a:pt x="11982" y="1556001"/>
                    <a:pt x="9525" y="1547812"/>
                  </a:cubicBezTo>
                  <a:cubicBezTo>
                    <a:pt x="7199" y="1540059"/>
                    <a:pt x="6518" y="1531902"/>
                    <a:pt x="4762" y="1524000"/>
                  </a:cubicBezTo>
                  <a:cubicBezTo>
                    <a:pt x="3342" y="1517610"/>
                    <a:pt x="1587" y="1511300"/>
                    <a:pt x="0" y="1504950"/>
                  </a:cubicBezTo>
                  <a:cubicBezTo>
                    <a:pt x="1587" y="1436687"/>
                    <a:pt x="-191" y="1368263"/>
                    <a:pt x="4762" y="1300162"/>
                  </a:cubicBezTo>
                  <a:cubicBezTo>
                    <a:pt x="6186" y="1280577"/>
                    <a:pt x="8157" y="1259350"/>
                    <a:pt x="19050" y="1243012"/>
                  </a:cubicBezTo>
                  <a:lnTo>
                    <a:pt x="28575" y="1228725"/>
                  </a:lnTo>
                  <a:cubicBezTo>
                    <a:pt x="30162" y="1223962"/>
                    <a:pt x="31092" y="1218927"/>
                    <a:pt x="33337" y="1214437"/>
                  </a:cubicBezTo>
                  <a:cubicBezTo>
                    <a:pt x="35897" y="1209318"/>
                    <a:pt x="40852" y="1205509"/>
                    <a:pt x="42862" y="1200150"/>
                  </a:cubicBezTo>
                  <a:cubicBezTo>
                    <a:pt x="45704" y="1192571"/>
                    <a:pt x="45495" y="1184147"/>
                    <a:pt x="47625" y="1176337"/>
                  </a:cubicBezTo>
                  <a:cubicBezTo>
                    <a:pt x="50267" y="1166651"/>
                    <a:pt x="54508" y="1157448"/>
                    <a:pt x="57150" y="1147762"/>
                  </a:cubicBezTo>
                  <a:cubicBezTo>
                    <a:pt x="62328" y="1128777"/>
                    <a:pt x="68625" y="1075235"/>
                    <a:pt x="71437" y="1066800"/>
                  </a:cubicBezTo>
                  <a:lnTo>
                    <a:pt x="80962" y="1038225"/>
                  </a:lnTo>
                  <a:cubicBezTo>
                    <a:pt x="82550" y="1020762"/>
                    <a:pt x="85238" y="1003365"/>
                    <a:pt x="85725" y="985837"/>
                  </a:cubicBezTo>
                  <a:cubicBezTo>
                    <a:pt x="95580" y="631065"/>
                    <a:pt x="80053" y="799652"/>
                    <a:pt x="95250" y="647700"/>
                  </a:cubicBezTo>
                  <a:cubicBezTo>
                    <a:pt x="90332" y="505100"/>
                    <a:pt x="71437" y="529431"/>
                    <a:pt x="71437" y="504825"/>
                  </a:cubicBezTo>
                  <a:close/>
                </a:path>
              </a:pathLst>
            </a:custGeom>
            <a:solidFill>
              <a:srgbClr val="66FFFF"/>
            </a:solidFill>
            <a:ln>
              <a:solidFill>
                <a:srgbClr val="66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823871" y="2043240"/>
              <a:ext cx="2429376" cy="1298736"/>
            </a:xfrm>
            <a:custGeom>
              <a:avLst/>
              <a:gdLst>
                <a:gd name="connsiteX0" fmla="*/ 38100 w 3576637"/>
                <a:gd name="connsiteY0" fmla="*/ 14287 h 2033587"/>
                <a:gd name="connsiteX1" fmla="*/ 66675 w 3576637"/>
                <a:gd name="connsiteY1" fmla="*/ 23812 h 2033587"/>
                <a:gd name="connsiteX2" fmla="*/ 261937 w 3576637"/>
                <a:gd name="connsiteY2" fmla="*/ 23812 h 2033587"/>
                <a:gd name="connsiteX3" fmla="*/ 423862 w 3576637"/>
                <a:gd name="connsiteY3" fmla="*/ 19050 h 2033587"/>
                <a:gd name="connsiteX4" fmla="*/ 447675 w 3576637"/>
                <a:gd name="connsiteY4" fmla="*/ 23812 h 2033587"/>
                <a:gd name="connsiteX5" fmla="*/ 461962 w 3576637"/>
                <a:gd name="connsiteY5" fmla="*/ 28575 h 2033587"/>
                <a:gd name="connsiteX6" fmla="*/ 642937 w 3576637"/>
                <a:gd name="connsiteY6" fmla="*/ 33337 h 2033587"/>
                <a:gd name="connsiteX7" fmla="*/ 1152525 w 3576637"/>
                <a:gd name="connsiteY7" fmla="*/ 42862 h 2033587"/>
                <a:gd name="connsiteX8" fmla="*/ 1414462 w 3576637"/>
                <a:gd name="connsiteY8" fmla="*/ 38100 h 2033587"/>
                <a:gd name="connsiteX9" fmla="*/ 1452562 w 3576637"/>
                <a:gd name="connsiteY9" fmla="*/ 33337 h 2033587"/>
                <a:gd name="connsiteX10" fmla="*/ 1471612 w 3576637"/>
                <a:gd name="connsiteY10" fmla="*/ 28575 h 2033587"/>
                <a:gd name="connsiteX11" fmla="*/ 1662112 w 3576637"/>
                <a:gd name="connsiteY11" fmla="*/ 33337 h 2033587"/>
                <a:gd name="connsiteX12" fmla="*/ 1743075 w 3576637"/>
                <a:gd name="connsiteY12" fmla="*/ 42862 h 2033587"/>
                <a:gd name="connsiteX13" fmla="*/ 2481262 w 3576637"/>
                <a:gd name="connsiteY13" fmla="*/ 38100 h 2033587"/>
                <a:gd name="connsiteX14" fmla="*/ 2595562 w 3576637"/>
                <a:gd name="connsiteY14" fmla="*/ 33337 h 2033587"/>
                <a:gd name="connsiteX15" fmla="*/ 2662237 w 3576637"/>
                <a:gd name="connsiteY15" fmla="*/ 23812 h 2033587"/>
                <a:gd name="connsiteX16" fmla="*/ 2690812 w 3576637"/>
                <a:gd name="connsiteY16" fmla="*/ 14287 h 2033587"/>
                <a:gd name="connsiteX17" fmla="*/ 2705100 w 3576637"/>
                <a:gd name="connsiteY17" fmla="*/ 9525 h 2033587"/>
                <a:gd name="connsiteX18" fmla="*/ 2747962 w 3576637"/>
                <a:gd name="connsiteY18" fmla="*/ 0 h 2033587"/>
                <a:gd name="connsiteX19" fmla="*/ 2914650 w 3576637"/>
                <a:gd name="connsiteY19" fmla="*/ 4762 h 2033587"/>
                <a:gd name="connsiteX20" fmla="*/ 2995612 w 3576637"/>
                <a:gd name="connsiteY20" fmla="*/ 14287 h 2033587"/>
                <a:gd name="connsiteX21" fmla="*/ 3024187 w 3576637"/>
                <a:gd name="connsiteY21" fmla="*/ 23812 h 2033587"/>
                <a:gd name="connsiteX22" fmla="*/ 3090862 w 3576637"/>
                <a:gd name="connsiteY22" fmla="*/ 33337 h 2033587"/>
                <a:gd name="connsiteX23" fmla="*/ 3324225 w 3576637"/>
                <a:gd name="connsiteY23" fmla="*/ 28575 h 2033587"/>
                <a:gd name="connsiteX24" fmla="*/ 3352800 w 3576637"/>
                <a:gd name="connsiteY24" fmla="*/ 38100 h 2033587"/>
                <a:gd name="connsiteX25" fmla="*/ 3338512 w 3576637"/>
                <a:gd name="connsiteY25" fmla="*/ 47625 h 2033587"/>
                <a:gd name="connsiteX26" fmla="*/ 3328987 w 3576637"/>
                <a:gd name="connsiteY26" fmla="*/ 61912 h 2033587"/>
                <a:gd name="connsiteX27" fmla="*/ 3319462 w 3576637"/>
                <a:gd name="connsiteY27" fmla="*/ 90487 h 2033587"/>
                <a:gd name="connsiteX28" fmla="*/ 3314700 w 3576637"/>
                <a:gd name="connsiteY28" fmla="*/ 119062 h 2033587"/>
                <a:gd name="connsiteX29" fmla="*/ 3309937 w 3576637"/>
                <a:gd name="connsiteY29" fmla="*/ 138112 h 2033587"/>
                <a:gd name="connsiteX30" fmla="*/ 3305175 w 3576637"/>
                <a:gd name="connsiteY30" fmla="*/ 180975 h 2033587"/>
                <a:gd name="connsiteX31" fmla="*/ 3314700 w 3576637"/>
                <a:gd name="connsiteY31" fmla="*/ 261937 h 2033587"/>
                <a:gd name="connsiteX32" fmla="*/ 3324225 w 3576637"/>
                <a:gd name="connsiteY32" fmla="*/ 290512 h 2033587"/>
                <a:gd name="connsiteX33" fmla="*/ 3328987 w 3576637"/>
                <a:gd name="connsiteY33" fmla="*/ 357187 h 2033587"/>
                <a:gd name="connsiteX34" fmla="*/ 3333750 w 3576637"/>
                <a:gd name="connsiteY34" fmla="*/ 371475 h 2033587"/>
                <a:gd name="connsiteX35" fmla="*/ 3338512 w 3576637"/>
                <a:gd name="connsiteY35" fmla="*/ 390525 h 2033587"/>
                <a:gd name="connsiteX36" fmla="*/ 3343275 w 3576637"/>
                <a:gd name="connsiteY36" fmla="*/ 466725 h 2033587"/>
                <a:gd name="connsiteX37" fmla="*/ 3352800 w 3576637"/>
                <a:gd name="connsiteY37" fmla="*/ 481012 h 2033587"/>
                <a:gd name="connsiteX38" fmla="*/ 3367087 w 3576637"/>
                <a:gd name="connsiteY38" fmla="*/ 528637 h 2033587"/>
                <a:gd name="connsiteX39" fmla="*/ 3381375 w 3576637"/>
                <a:gd name="connsiteY39" fmla="*/ 557212 h 2033587"/>
                <a:gd name="connsiteX40" fmla="*/ 3376612 w 3576637"/>
                <a:gd name="connsiteY40" fmla="*/ 576262 h 2033587"/>
                <a:gd name="connsiteX41" fmla="*/ 3367087 w 3576637"/>
                <a:gd name="connsiteY41" fmla="*/ 647700 h 2033587"/>
                <a:gd name="connsiteX42" fmla="*/ 3371850 w 3576637"/>
                <a:gd name="connsiteY42" fmla="*/ 681037 h 2033587"/>
                <a:gd name="connsiteX43" fmla="*/ 3376612 w 3576637"/>
                <a:gd name="connsiteY43" fmla="*/ 695325 h 2033587"/>
                <a:gd name="connsiteX44" fmla="*/ 3381375 w 3576637"/>
                <a:gd name="connsiteY44" fmla="*/ 714375 h 2033587"/>
                <a:gd name="connsiteX45" fmla="*/ 3376612 w 3576637"/>
                <a:gd name="connsiteY45" fmla="*/ 762000 h 2033587"/>
                <a:gd name="connsiteX46" fmla="*/ 3367087 w 3576637"/>
                <a:gd name="connsiteY46" fmla="*/ 776287 h 2033587"/>
                <a:gd name="connsiteX47" fmla="*/ 3357562 w 3576637"/>
                <a:gd name="connsiteY47" fmla="*/ 804862 h 2033587"/>
                <a:gd name="connsiteX48" fmla="*/ 3352800 w 3576637"/>
                <a:gd name="connsiteY48" fmla="*/ 819150 h 2033587"/>
                <a:gd name="connsiteX49" fmla="*/ 3348037 w 3576637"/>
                <a:gd name="connsiteY49" fmla="*/ 833437 h 2033587"/>
                <a:gd name="connsiteX50" fmla="*/ 3343275 w 3576637"/>
                <a:gd name="connsiteY50" fmla="*/ 852487 h 2033587"/>
                <a:gd name="connsiteX51" fmla="*/ 3348037 w 3576637"/>
                <a:gd name="connsiteY51" fmla="*/ 909637 h 2033587"/>
                <a:gd name="connsiteX52" fmla="*/ 3367087 w 3576637"/>
                <a:gd name="connsiteY52" fmla="*/ 938212 h 2033587"/>
                <a:gd name="connsiteX53" fmla="*/ 3386137 w 3576637"/>
                <a:gd name="connsiteY53" fmla="*/ 966787 h 2033587"/>
                <a:gd name="connsiteX54" fmla="*/ 3395662 w 3576637"/>
                <a:gd name="connsiteY54" fmla="*/ 981075 h 2033587"/>
                <a:gd name="connsiteX55" fmla="*/ 3429000 w 3576637"/>
                <a:gd name="connsiteY55" fmla="*/ 1004887 h 2033587"/>
                <a:gd name="connsiteX56" fmla="*/ 3448050 w 3576637"/>
                <a:gd name="connsiteY56" fmla="*/ 1014412 h 2033587"/>
                <a:gd name="connsiteX57" fmla="*/ 3462337 w 3576637"/>
                <a:gd name="connsiteY57" fmla="*/ 1019175 h 2033587"/>
                <a:gd name="connsiteX58" fmla="*/ 3495675 w 3576637"/>
                <a:gd name="connsiteY58" fmla="*/ 1023937 h 2033587"/>
                <a:gd name="connsiteX59" fmla="*/ 3524250 w 3576637"/>
                <a:gd name="connsiteY59" fmla="*/ 1038225 h 2033587"/>
                <a:gd name="connsiteX60" fmla="*/ 3529012 w 3576637"/>
                <a:gd name="connsiteY60" fmla="*/ 1052512 h 2033587"/>
                <a:gd name="connsiteX61" fmla="*/ 3524250 w 3576637"/>
                <a:gd name="connsiteY61" fmla="*/ 1071562 h 2033587"/>
                <a:gd name="connsiteX62" fmla="*/ 3514725 w 3576637"/>
                <a:gd name="connsiteY62" fmla="*/ 1138237 h 2033587"/>
                <a:gd name="connsiteX63" fmla="*/ 3519487 w 3576637"/>
                <a:gd name="connsiteY63" fmla="*/ 1243012 h 2033587"/>
                <a:gd name="connsiteX64" fmla="*/ 3529012 w 3576637"/>
                <a:gd name="connsiteY64" fmla="*/ 1271587 h 2033587"/>
                <a:gd name="connsiteX65" fmla="*/ 3557587 w 3576637"/>
                <a:gd name="connsiteY65" fmla="*/ 1314450 h 2033587"/>
                <a:gd name="connsiteX66" fmla="*/ 3567112 w 3576637"/>
                <a:gd name="connsiteY66" fmla="*/ 1328737 h 2033587"/>
                <a:gd name="connsiteX67" fmla="*/ 3576637 w 3576637"/>
                <a:gd name="connsiteY67" fmla="*/ 1343025 h 2033587"/>
                <a:gd name="connsiteX68" fmla="*/ 3557587 w 3576637"/>
                <a:gd name="connsiteY68" fmla="*/ 1385887 h 2033587"/>
                <a:gd name="connsiteX69" fmla="*/ 3529012 w 3576637"/>
                <a:gd name="connsiteY69" fmla="*/ 1404937 h 2033587"/>
                <a:gd name="connsiteX70" fmla="*/ 3514725 w 3576637"/>
                <a:gd name="connsiteY70" fmla="*/ 1414462 h 2033587"/>
                <a:gd name="connsiteX71" fmla="*/ 3486150 w 3576637"/>
                <a:gd name="connsiteY71" fmla="*/ 1423987 h 2033587"/>
                <a:gd name="connsiteX72" fmla="*/ 3457575 w 3576637"/>
                <a:gd name="connsiteY72" fmla="*/ 1433512 h 2033587"/>
                <a:gd name="connsiteX73" fmla="*/ 3443287 w 3576637"/>
                <a:gd name="connsiteY73" fmla="*/ 1438275 h 2033587"/>
                <a:gd name="connsiteX74" fmla="*/ 3414712 w 3576637"/>
                <a:gd name="connsiteY74" fmla="*/ 1452562 h 2033587"/>
                <a:gd name="connsiteX75" fmla="*/ 3386137 w 3576637"/>
                <a:gd name="connsiteY75" fmla="*/ 1466850 h 2033587"/>
                <a:gd name="connsiteX76" fmla="*/ 3371850 w 3576637"/>
                <a:gd name="connsiteY76" fmla="*/ 1476375 h 2033587"/>
                <a:gd name="connsiteX77" fmla="*/ 3328987 w 3576637"/>
                <a:gd name="connsiteY77" fmla="*/ 1485900 h 2033587"/>
                <a:gd name="connsiteX78" fmla="*/ 3309937 w 3576637"/>
                <a:gd name="connsiteY78" fmla="*/ 1490662 h 2033587"/>
                <a:gd name="connsiteX79" fmla="*/ 3162300 w 3576637"/>
                <a:gd name="connsiteY79" fmla="*/ 1495425 h 2033587"/>
                <a:gd name="connsiteX80" fmla="*/ 3148012 w 3576637"/>
                <a:gd name="connsiteY80" fmla="*/ 1490662 h 2033587"/>
                <a:gd name="connsiteX81" fmla="*/ 3119437 w 3576637"/>
                <a:gd name="connsiteY81" fmla="*/ 1466850 h 2033587"/>
                <a:gd name="connsiteX82" fmla="*/ 3109912 w 3576637"/>
                <a:gd name="connsiteY82" fmla="*/ 1452562 h 2033587"/>
                <a:gd name="connsiteX83" fmla="*/ 3043237 w 3576637"/>
                <a:gd name="connsiteY83" fmla="*/ 1447800 h 2033587"/>
                <a:gd name="connsiteX84" fmla="*/ 3000375 w 3576637"/>
                <a:gd name="connsiteY84" fmla="*/ 1452562 h 2033587"/>
                <a:gd name="connsiteX85" fmla="*/ 2995612 w 3576637"/>
                <a:gd name="connsiteY85" fmla="*/ 1471612 h 2033587"/>
                <a:gd name="connsiteX86" fmla="*/ 2971800 w 3576637"/>
                <a:gd name="connsiteY86" fmla="*/ 1500187 h 2033587"/>
                <a:gd name="connsiteX87" fmla="*/ 2933700 w 3576637"/>
                <a:gd name="connsiteY87" fmla="*/ 1514475 h 2033587"/>
                <a:gd name="connsiteX88" fmla="*/ 2905125 w 3576637"/>
                <a:gd name="connsiteY88" fmla="*/ 1524000 h 2033587"/>
                <a:gd name="connsiteX89" fmla="*/ 2876550 w 3576637"/>
                <a:gd name="connsiteY89" fmla="*/ 1538287 h 2033587"/>
                <a:gd name="connsiteX90" fmla="*/ 2862262 w 3576637"/>
                <a:gd name="connsiteY90" fmla="*/ 1547812 h 2033587"/>
                <a:gd name="connsiteX91" fmla="*/ 2847975 w 3576637"/>
                <a:gd name="connsiteY91" fmla="*/ 1552575 h 2033587"/>
                <a:gd name="connsiteX92" fmla="*/ 2805112 w 3576637"/>
                <a:gd name="connsiteY92" fmla="*/ 1576387 h 2033587"/>
                <a:gd name="connsiteX93" fmla="*/ 2790825 w 3576637"/>
                <a:gd name="connsiteY93" fmla="*/ 1585912 h 2033587"/>
                <a:gd name="connsiteX94" fmla="*/ 2771775 w 3576637"/>
                <a:gd name="connsiteY94" fmla="*/ 1590675 h 2033587"/>
                <a:gd name="connsiteX95" fmla="*/ 2757487 w 3576637"/>
                <a:gd name="connsiteY95" fmla="*/ 1595437 h 2033587"/>
                <a:gd name="connsiteX96" fmla="*/ 2728912 w 3576637"/>
                <a:gd name="connsiteY96" fmla="*/ 1614487 h 2033587"/>
                <a:gd name="connsiteX97" fmla="*/ 2700337 w 3576637"/>
                <a:gd name="connsiteY97" fmla="*/ 1638300 h 2033587"/>
                <a:gd name="connsiteX98" fmla="*/ 2690812 w 3576637"/>
                <a:gd name="connsiteY98" fmla="*/ 1652587 h 2033587"/>
                <a:gd name="connsiteX99" fmla="*/ 2719387 w 3576637"/>
                <a:gd name="connsiteY99" fmla="*/ 1666875 h 2033587"/>
                <a:gd name="connsiteX100" fmla="*/ 2728912 w 3576637"/>
                <a:gd name="connsiteY100" fmla="*/ 1681162 h 2033587"/>
                <a:gd name="connsiteX101" fmla="*/ 2733675 w 3576637"/>
                <a:gd name="connsiteY101" fmla="*/ 1752600 h 2033587"/>
                <a:gd name="connsiteX102" fmla="*/ 2752725 w 3576637"/>
                <a:gd name="connsiteY102" fmla="*/ 1785937 h 2033587"/>
                <a:gd name="connsiteX103" fmla="*/ 2762250 w 3576637"/>
                <a:gd name="connsiteY103" fmla="*/ 1800225 h 2033587"/>
                <a:gd name="connsiteX104" fmla="*/ 2757487 w 3576637"/>
                <a:gd name="connsiteY104" fmla="*/ 1814512 h 2033587"/>
                <a:gd name="connsiteX105" fmla="*/ 2728912 w 3576637"/>
                <a:gd name="connsiteY105" fmla="*/ 1843087 h 2033587"/>
                <a:gd name="connsiteX106" fmla="*/ 2709862 w 3576637"/>
                <a:gd name="connsiteY106" fmla="*/ 1871662 h 2033587"/>
                <a:gd name="connsiteX107" fmla="*/ 2700337 w 3576637"/>
                <a:gd name="connsiteY107" fmla="*/ 1885950 h 2033587"/>
                <a:gd name="connsiteX108" fmla="*/ 2671762 w 3576637"/>
                <a:gd name="connsiteY108" fmla="*/ 1895475 h 2033587"/>
                <a:gd name="connsiteX109" fmla="*/ 2624137 w 3576637"/>
                <a:gd name="connsiteY109" fmla="*/ 1885950 h 2033587"/>
                <a:gd name="connsiteX110" fmla="*/ 2595562 w 3576637"/>
                <a:gd name="connsiteY110" fmla="*/ 1871662 h 2033587"/>
                <a:gd name="connsiteX111" fmla="*/ 2562225 w 3576637"/>
                <a:gd name="connsiteY111" fmla="*/ 1866900 h 2033587"/>
                <a:gd name="connsiteX112" fmla="*/ 2566987 w 3576637"/>
                <a:gd name="connsiteY112" fmla="*/ 1795462 h 2033587"/>
                <a:gd name="connsiteX113" fmla="*/ 2547937 w 3576637"/>
                <a:gd name="connsiteY113" fmla="*/ 1785937 h 2033587"/>
                <a:gd name="connsiteX114" fmla="*/ 2538412 w 3576637"/>
                <a:gd name="connsiteY114" fmla="*/ 1771650 h 2033587"/>
                <a:gd name="connsiteX115" fmla="*/ 2528887 w 3576637"/>
                <a:gd name="connsiteY115" fmla="*/ 1785937 h 2033587"/>
                <a:gd name="connsiteX116" fmla="*/ 2524125 w 3576637"/>
                <a:gd name="connsiteY116" fmla="*/ 1852612 h 2033587"/>
                <a:gd name="connsiteX117" fmla="*/ 2500312 w 3576637"/>
                <a:gd name="connsiteY117" fmla="*/ 1895475 h 2033587"/>
                <a:gd name="connsiteX118" fmla="*/ 2486025 w 3576637"/>
                <a:gd name="connsiteY118" fmla="*/ 1900237 h 2033587"/>
                <a:gd name="connsiteX119" fmla="*/ 2471737 w 3576637"/>
                <a:gd name="connsiteY119" fmla="*/ 1909762 h 2033587"/>
                <a:gd name="connsiteX120" fmla="*/ 2457450 w 3576637"/>
                <a:gd name="connsiteY120" fmla="*/ 1914525 h 2033587"/>
                <a:gd name="connsiteX121" fmla="*/ 2447925 w 3576637"/>
                <a:gd name="connsiteY121" fmla="*/ 1928812 h 2033587"/>
                <a:gd name="connsiteX122" fmla="*/ 2428875 w 3576637"/>
                <a:gd name="connsiteY122" fmla="*/ 1943100 h 2033587"/>
                <a:gd name="connsiteX123" fmla="*/ 2409825 w 3576637"/>
                <a:gd name="connsiteY123" fmla="*/ 1971675 h 2033587"/>
                <a:gd name="connsiteX124" fmla="*/ 2395537 w 3576637"/>
                <a:gd name="connsiteY124" fmla="*/ 2000250 h 2033587"/>
                <a:gd name="connsiteX125" fmla="*/ 2381250 w 3576637"/>
                <a:gd name="connsiteY125" fmla="*/ 2014537 h 2033587"/>
                <a:gd name="connsiteX126" fmla="*/ 2357437 w 3576637"/>
                <a:gd name="connsiteY126" fmla="*/ 2033587 h 2033587"/>
                <a:gd name="connsiteX127" fmla="*/ 2352675 w 3576637"/>
                <a:gd name="connsiteY127" fmla="*/ 2009775 h 2033587"/>
                <a:gd name="connsiteX128" fmla="*/ 2347912 w 3576637"/>
                <a:gd name="connsiteY128" fmla="*/ 1981200 h 2033587"/>
                <a:gd name="connsiteX129" fmla="*/ 2343150 w 3576637"/>
                <a:gd name="connsiteY129" fmla="*/ 1966912 h 2033587"/>
                <a:gd name="connsiteX130" fmla="*/ 2328862 w 3576637"/>
                <a:gd name="connsiteY130" fmla="*/ 1924050 h 2033587"/>
                <a:gd name="connsiteX131" fmla="*/ 2324100 w 3576637"/>
                <a:gd name="connsiteY131" fmla="*/ 1909762 h 2033587"/>
                <a:gd name="connsiteX132" fmla="*/ 2295525 w 3576637"/>
                <a:gd name="connsiteY132" fmla="*/ 1876425 h 2033587"/>
                <a:gd name="connsiteX133" fmla="*/ 2266950 w 3576637"/>
                <a:gd name="connsiteY133" fmla="*/ 1862137 h 2033587"/>
                <a:gd name="connsiteX134" fmla="*/ 2252662 w 3576637"/>
                <a:gd name="connsiteY134" fmla="*/ 1843087 h 2033587"/>
                <a:gd name="connsiteX135" fmla="*/ 2233612 w 3576637"/>
                <a:gd name="connsiteY135" fmla="*/ 1814512 h 2033587"/>
                <a:gd name="connsiteX136" fmla="*/ 2219325 w 3576637"/>
                <a:gd name="connsiteY136" fmla="*/ 1795462 h 2033587"/>
                <a:gd name="connsiteX137" fmla="*/ 2209800 w 3576637"/>
                <a:gd name="connsiteY137" fmla="*/ 1781175 h 2033587"/>
                <a:gd name="connsiteX138" fmla="*/ 2166937 w 3576637"/>
                <a:gd name="connsiteY138" fmla="*/ 1757362 h 2033587"/>
                <a:gd name="connsiteX139" fmla="*/ 2152650 w 3576637"/>
                <a:gd name="connsiteY139" fmla="*/ 1752600 h 2033587"/>
                <a:gd name="connsiteX140" fmla="*/ 2119312 w 3576637"/>
                <a:gd name="connsiteY140" fmla="*/ 1738312 h 2033587"/>
                <a:gd name="connsiteX141" fmla="*/ 2090737 w 3576637"/>
                <a:gd name="connsiteY141" fmla="*/ 1719262 h 2033587"/>
                <a:gd name="connsiteX142" fmla="*/ 2076450 w 3576637"/>
                <a:gd name="connsiteY142" fmla="*/ 1709737 h 2033587"/>
                <a:gd name="connsiteX143" fmla="*/ 2047875 w 3576637"/>
                <a:gd name="connsiteY143" fmla="*/ 1704975 h 2033587"/>
                <a:gd name="connsiteX144" fmla="*/ 1900237 w 3576637"/>
                <a:gd name="connsiteY144" fmla="*/ 1704975 h 2033587"/>
                <a:gd name="connsiteX145" fmla="*/ 1885950 w 3576637"/>
                <a:gd name="connsiteY145" fmla="*/ 1700212 h 2033587"/>
                <a:gd name="connsiteX146" fmla="*/ 1871662 w 3576637"/>
                <a:gd name="connsiteY146" fmla="*/ 1690687 h 2033587"/>
                <a:gd name="connsiteX147" fmla="*/ 1862137 w 3576637"/>
                <a:gd name="connsiteY147" fmla="*/ 1676400 h 2033587"/>
                <a:gd name="connsiteX148" fmla="*/ 1814512 w 3576637"/>
                <a:gd name="connsiteY148" fmla="*/ 1652587 h 2033587"/>
                <a:gd name="connsiteX149" fmla="*/ 1800225 w 3576637"/>
                <a:gd name="connsiteY149" fmla="*/ 1643062 h 2033587"/>
                <a:gd name="connsiteX150" fmla="*/ 1771650 w 3576637"/>
                <a:gd name="connsiteY150" fmla="*/ 1633537 h 2033587"/>
                <a:gd name="connsiteX151" fmla="*/ 1662112 w 3576637"/>
                <a:gd name="connsiteY151" fmla="*/ 1638300 h 2033587"/>
                <a:gd name="connsiteX152" fmla="*/ 1638300 w 3576637"/>
                <a:gd name="connsiteY152" fmla="*/ 1643062 h 2033587"/>
                <a:gd name="connsiteX153" fmla="*/ 1609725 w 3576637"/>
                <a:gd name="connsiteY153" fmla="*/ 1662112 h 2033587"/>
                <a:gd name="connsiteX154" fmla="*/ 1581150 w 3576637"/>
                <a:gd name="connsiteY154" fmla="*/ 1671637 h 2033587"/>
                <a:gd name="connsiteX155" fmla="*/ 1376362 w 3576637"/>
                <a:gd name="connsiteY155" fmla="*/ 1662112 h 2033587"/>
                <a:gd name="connsiteX156" fmla="*/ 1328737 w 3576637"/>
                <a:gd name="connsiteY156" fmla="*/ 1647825 h 2033587"/>
                <a:gd name="connsiteX157" fmla="*/ 1314450 w 3576637"/>
                <a:gd name="connsiteY157" fmla="*/ 1643062 h 2033587"/>
                <a:gd name="connsiteX158" fmla="*/ 1300162 w 3576637"/>
                <a:gd name="connsiteY158" fmla="*/ 1638300 h 2033587"/>
                <a:gd name="connsiteX159" fmla="*/ 1257300 w 3576637"/>
                <a:gd name="connsiteY159" fmla="*/ 1643062 h 2033587"/>
                <a:gd name="connsiteX160" fmla="*/ 1243012 w 3576637"/>
                <a:gd name="connsiteY160" fmla="*/ 1652587 h 2033587"/>
                <a:gd name="connsiteX161" fmla="*/ 1219200 w 3576637"/>
                <a:gd name="connsiteY161" fmla="*/ 1681162 h 2033587"/>
                <a:gd name="connsiteX162" fmla="*/ 1214437 w 3576637"/>
                <a:gd name="connsiteY162" fmla="*/ 1695450 h 2033587"/>
                <a:gd name="connsiteX163" fmla="*/ 1181100 w 3576637"/>
                <a:gd name="connsiteY163" fmla="*/ 1743075 h 2033587"/>
                <a:gd name="connsiteX164" fmla="*/ 1166812 w 3576637"/>
                <a:gd name="connsiteY164" fmla="*/ 1752600 h 2033587"/>
                <a:gd name="connsiteX165" fmla="*/ 1147762 w 3576637"/>
                <a:gd name="connsiteY165" fmla="*/ 1781175 h 2033587"/>
                <a:gd name="connsiteX166" fmla="*/ 1119187 w 3576637"/>
                <a:gd name="connsiteY166" fmla="*/ 1800225 h 2033587"/>
                <a:gd name="connsiteX167" fmla="*/ 1104900 w 3576637"/>
                <a:gd name="connsiteY167" fmla="*/ 1809750 h 2033587"/>
                <a:gd name="connsiteX168" fmla="*/ 1071562 w 3576637"/>
                <a:gd name="connsiteY168" fmla="*/ 1819275 h 2033587"/>
                <a:gd name="connsiteX169" fmla="*/ 1042987 w 3576637"/>
                <a:gd name="connsiteY169" fmla="*/ 1828800 h 2033587"/>
                <a:gd name="connsiteX170" fmla="*/ 1009650 w 3576637"/>
                <a:gd name="connsiteY170" fmla="*/ 1838325 h 2033587"/>
                <a:gd name="connsiteX171" fmla="*/ 962025 w 3576637"/>
                <a:gd name="connsiteY171" fmla="*/ 1866900 h 2033587"/>
                <a:gd name="connsiteX172" fmla="*/ 942975 w 3576637"/>
                <a:gd name="connsiteY172" fmla="*/ 1876425 h 2033587"/>
                <a:gd name="connsiteX173" fmla="*/ 919162 w 3576637"/>
                <a:gd name="connsiteY173" fmla="*/ 1895475 h 2033587"/>
                <a:gd name="connsiteX174" fmla="*/ 904875 w 3576637"/>
                <a:gd name="connsiteY174" fmla="*/ 1905000 h 2033587"/>
                <a:gd name="connsiteX175" fmla="*/ 876300 w 3576637"/>
                <a:gd name="connsiteY175" fmla="*/ 1914525 h 2033587"/>
                <a:gd name="connsiteX176" fmla="*/ 800100 w 3576637"/>
                <a:gd name="connsiteY176" fmla="*/ 1924050 h 2033587"/>
                <a:gd name="connsiteX177" fmla="*/ 719137 w 3576637"/>
                <a:gd name="connsiteY177" fmla="*/ 1928812 h 2033587"/>
                <a:gd name="connsiteX178" fmla="*/ 428625 w 3576637"/>
                <a:gd name="connsiteY178" fmla="*/ 1924050 h 2033587"/>
                <a:gd name="connsiteX179" fmla="*/ 414337 w 3576637"/>
                <a:gd name="connsiteY179" fmla="*/ 1919287 h 2033587"/>
                <a:gd name="connsiteX180" fmla="*/ 371475 w 3576637"/>
                <a:gd name="connsiteY180" fmla="*/ 1914525 h 2033587"/>
                <a:gd name="connsiteX181" fmla="*/ 357187 w 3576637"/>
                <a:gd name="connsiteY181" fmla="*/ 1909762 h 2033587"/>
                <a:gd name="connsiteX182" fmla="*/ 333375 w 3576637"/>
                <a:gd name="connsiteY182" fmla="*/ 1905000 h 2033587"/>
                <a:gd name="connsiteX183" fmla="*/ 314325 w 3576637"/>
                <a:gd name="connsiteY183" fmla="*/ 1900237 h 2033587"/>
                <a:gd name="connsiteX184" fmla="*/ 252412 w 3576637"/>
                <a:gd name="connsiteY184" fmla="*/ 1905000 h 2033587"/>
                <a:gd name="connsiteX185" fmla="*/ 233362 w 3576637"/>
                <a:gd name="connsiteY185" fmla="*/ 1909762 h 2033587"/>
                <a:gd name="connsiteX186" fmla="*/ 204787 w 3576637"/>
                <a:gd name="connsiteY186" fmla="*/ 1914525 h 2033587"/>
                <a:gd name="connsiteX187" fmla="*/ 190500 w 3576637"/>
                <a:gd name="connsiteY187" fmla="*/ 1919287 h 2033587"/>
                <a:gd name="connsiteX188" fmla="*/ 171450 w 3576637"/>
                <a:gd name="connsiteY188" fmla="*/ 1924050 h 2033587"/>
                <a:gd name="connsiteX189" fmla="*/ 33337 w 3576637"/>
                <a:gd name="connsiteY189" fmla="*/ 1919287 h 2033587"/>
                <a:gd name="connsiteX190" fmla="*/ 23812 w 3576637"/>
                <a:gd name="connsiteY190" fmla="*/ 1905000 h 2033587"/>
                <a:gd name="connsiteX191" fmla="*/ 19050 w 3576637"/>
                <a:gd name="connsiteY191" fmla="*/ 1871662 h 2033587"/>
                <a:gd name="connsiteX192" fmla="*/ 9525 w 3576637"/>
                <a:gd name="connsiteY192" fmla="*/ 1781175 h 2033587"/>
                <a:gd name="connsiteX193" fmla="*/ 4762 w 3576637"/>
                <a:gd name="connsiteY193" fmla="*/ 1681162 h 2033587"/>
                <a:gd name="connsiteX194" fmla="*/ 0 w 3576637"/>
                <a:gd name="connsiteY194" fmla="*/ 1619250 h 2033587"/>
                <a:gd name="connsiteX195" fmla="*/ 4762 w 3576637"/>
                <a:gd name="connsiteY195" fmla="*/ 1524000 h 2033587"/>
                <a:gd name="connsiteX196" fmla="*/ 9525 w 3576637"/>
                <a:gd name="connsiteY196" fmla="*/ 1490662 h 2033587"/>
                <a:gd name="connsiteX197" fmla="*/ 19050 w 3576637"/>
                <a:gd name="connsiteY197" fmla="*/ 1462087 h 2033587"/>
                <a:gd name="connsiteX198" fmla="*/ 23812 w 3576637"/>
                <a:gd name="connsiteY198" fmla="*/ 1357312 h 2033587"/>
                <a:gd name="connsiteX199" fmla="*/ 28575 w 3576637"/>
                <a:gd name="connsiteY199" fmla="*/ 1343025 h 2033587"/>
                <a:gd name="connsiteX200" fmla="*/ 38100 w 3576637"/>
                <a:gd name="connsiteY200" fmla="*/ 1223962 h 2033587"/>
                <a:gd name="connsiteX201" fmla="*/ 42862 w 3576637"/>
                <a:gd name="connsiteY201" fmla="*/ 1109662 h 2033587"/>
                <a:gd name="connsiteX202" fmla="*/ 52387 w 3576637"/>
                <a:gd name="connsiteY202" fmla="*/ 1057275 h 2033587"/>
                <a:gd name="connsiteX203" fmla="*/ 47625 w 3576637"/>
                <a:gd name="connsiteY203" fmla="*/ 904875 h 2033587"/>
                <a:gd name="connsiteX204" fmla="*/ 42862 w 3576637"/>
                <a:gd name="connsiteY204" fmla="*/ 852487 h 2033587"/>
                <a:gd name="connsiteX205" fmla="*/ 38100 w 3576637"/>
                <a:gd name="connsiteY205" fmla="*/ 785812 h 2033587"/>
                <a:gd name="connsiteX206" fmla="*/ 42862 w 3576637"/>
                <a:gd name="connsiteY206" fmla="*/ 385762 h 2033587"/>
                <a:gd name="connsiteX207" fmla="*/ 33337 w 3576637"/>
                <a:gd name="connsiteY207" fmla="*/ 214312 h 2033587"/>
                <a:gd name="connsiteX208" fmla="*/ 28575 w 3576637"/>
                <a:gd name="connsiteY208" fmla="*/ 128587 h 2033587"/>
                <a:gd name="connsiteX209" fmla="*/ 28575 w 3576637"/>
                <a:gd name="connsiteY209" fmla="*/ 42862 h 2033587"/>
                <a:gd name="connsiteX210" fmla="*/ 38100 w 3576637"/>
                <a:gd name="connsiteY210" fmla="*/ 14287 h 2033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</a:cxnLst>
              <a:rect l="l" t="t" r="r" b="b"/>
              <a:pathLst>
                <a:path w="3576637" h="2033587">
                  <a:moveTo>
                    <a:pt x="38100" y="14287"/>
                  </a:moveTo>
                  <a:cubicBezTo>
                    <a:pt x="44450" y="11112"/>
                    <a:pt x="56830" y="21843"/>
                    <a:pt x="66675" y="23812"/>
                  </a:cubicBezTo>
                  <a:cubicBezTo>
                    <a:pt x="124162" y="35310"/>
                    <a:pt x="222055" y="25058"/>
                    <a:pt x="261937" y="23812"/>
                  </a:cubicBezTo>
                  <a:cubicBezTo>
                    <a:pt x="360082" y="9791"/>
                    <a:pt x="306189" y="13166"/>
                    <a:pt x="423862" y="19050"/>
                  </a:cubicBezTo>
                  <a:cubicBezTo>
                    <a:pt x="431800" y="20637"/>
                    <a:pt x="439822" y="21849"/>
                    <a:pt x="447675" y="23812"/>
                  </a:cubicBezTo>
                  <a:cubicBezTo>
                    <a:pt x="452545" y="25030"/>
                    <a:pt x="456948" y="28330"/>
                    <a:pt x="461962" y="28575"/>
                  </a:cubicBezTo>
                  <a:cubicBezTo>
                    <a:pt x="522236" y="31515"/>
                    <a:pt x="582612" y="31750"/>
                    <a:pt x="642937" y="33337"/>
                  </a:cubicBezTo>
                  <a:cubicBezTo>
                    <a:pt x="851972" y="44340"/>
                    <a:pt x="800211" y="42862"/>
                    <a:pt x="1152525" y="42862"/>
                  </a:cubicBezTo>
                  <a:cubicBezTo>
                    <a:pt x="1239852" y="42862"/>
                    <a:pt x="1327150" y="39687"/>
                    <a:pt x="1414462" y="38100"/>
                  </a:cubicBezTo>
                  <a:cubicBezTo>
                    <a:pt x="1427162" y="36512"/>
                    <a:pt x="1439937" y="35441"/>
                    <a:pt x="1452562" y="33337"/>
                  </a:cubicBezTo>
                  <a:cubicBezTo>
                    <a:pt x="1459018" y="32261"/>
                    <a:pt x="1465067" y="28575"/>
                    <a:pt x="1471612" y="28575"/>
                  </a:cubicBezTo>
                  <a:cubicBezTo>
                    <a:pt x="1535132" y="28575"/>
                    <a:pt x="1598612" y="31750"/>
                    <a:pt x="1662112" y="33337"/>
                  </a:cubicBezTo>
                  <a:lnTo>
                    <a:pt x="1743075" y="42862"/>
                  </a:lnTo>
                  <a:lnTo>
                    <a:pt x="2481262" y="38100"/>
                  </a:lnTo>
                  <a:cubicBezTo>
                    <a:pt x="2519362" y="36512"/>
                    <a:pt x="2557547" y="36338"/>
                    <a:pt x="2595562" y="33337"/>
                  </a:cubicBezTo>
                  <a:cubicBezTo>
                    <a:pt x="2617943" y="31570"/>
                    <a:pt x="2662237" y="23812"/>
                    <a:pt x="2662237" y="23812"/>
                  </a:cubicBezTo>
                  <a:lnTo>
                    <a:pt x="2690812" y="14287"/>
                  </a:lnTo>
                  <a:cubicBezTo>
                    <a:pt x="2695575" y="12700"/>
                    <a:pt x="2700148" y="10350"/>
                    <a:pt x="2705100" y="9525"/>
                  </a:cubicBezTo>
                  <a:cubicBezTo>
                    <a:pt x="2738627" y="3937"/>
                    <a:pt x="2724514" y="7815"/>
                    <a:pt x="2747962" y="0"/>
                  </a:cubicBezTo>
                  <a:lnTo>
                    <a:pt x="2914650" y="4762"/>
                  </a:lnTo>
                  <a:cubicBezTo>
                    <a:pt x="2924338" y="5202"/>
                    <a:pt x="2984109" y="12849"/>
                    <a:pt x="2995612" y="14287"/>
                  </a:cubicBezTo>
                  <a:cubicBezTo>
                    <a:pt x="3005137" y="17462"/>
                    <a:pt x="3014342" y="21843"/>
                    <a:pt x="3024187" y="23812"/>
                  </a:cubicBezTo>
                  <a:cubicBezTo>
                    <a:pt x="3062096" y="31394"/>
                    <a:pt x="3039955" y="27681"/>
                    <a:pt x="3090862" y="33337"/>
                  </a:cubicBezTo>
                  <a:cubicBezTo>
                    <a:pt x="3168650" y="31750"/>
                    <a:pt x="3246421" y="28575"/>
                    <a:pt x="3324225" y="28575"/>
                  </a:cubicBezTo>
                  <a:cubicBezTo>
                    <a:pt x="3409358" y="28575"/>
                    <a:pt x="3367705" y="30647"/>
                    <a:pt x="3352800" y="38100"/>
                  </a:cubicBezTo>
                  <a:cubicBezTo>
                    <a:pt x="3347680" y="40660"/>
                    <a:pt x="3343275" y="44450"/>
                    <a:pt x="3338512" y="47625"/>
                  </a:cubicBezTo>
                  <a:cubicBezTo>
                    <a:pt x="3335337" y="52387"/>
                    <a:pt x="3331312" y="56682"/>
                    <a:pt x="3328987" y="61912"/>
                  </a:cubicBezTo>
                  <a:cubicBezTo>
                    <a:pt x="3324909" y="71087"/>
                    <a:pt x="3319462" y="90487"/>
                    <a:pt x="3319462" y="90487"/>
                  </a:cubicBezTo>
                  <a:cubicBezTo>
                    <a:pt x="3317875" y="100012"/>
                    <a:pt x="3316594" y="109593"/>
                    <a:pt x="3314700" y="119062"/>
                  </a:cubicBezTo>
                  <a:cubicBezTo>
                    <a:pt x="3313416" y="125480"/>
                    <a:pt x="3310932" y="131643"/>
                    <a:pt x="3309937" y="138112"/>
                  </a:cubicBezTo>
                  <a:cubicBezTo>
                    <a:pt x="3307751" y="152320"/>
                    <a:pt x="3306762" y="166687"/>
                    <a:pt x="3305175" y="180975"/>
                  </a:cubicBezTo>
                  <a:cubicBezTo>
                    <a:pt x="3308307" y="221690"/>
                    <a:pt x="3305591" y="231574"/>
                    <a:pt x="3314700" y="261937"/>
                  </a:cubicBezTo>
                  <a:cubicBezTo>
                    <a:pt x="3317585" y="271554"/>
                    <a:pt x="3324225" y="290512"/>
                    <a:pt x="3324225" y="290512"/>
                  </a:cubicBezTo>
                  <a:cubicBezTo>
                    <a:pt x="3325812" y="312737"/>
                    <a:pt x="3326384" y="335058"/>
                    <a:pt x="3328987" y="357187"/>
                  </a:cubicBezTo>
                  <a:cubicBezTo>
                    <a:pt x="3329574" y="362173"/>
                    <a:pt x="3332371" y="366648"/>
                    <a:pt x="3333750" y="371475"/>
                  </a:cubicBezTo>
                  <a:cubicBezTo>
                    <a:pt x="3335548" y="377769"/>
                    <a:pt x="3336925" y="384175"/>
                    <a:pt x="3338512" y="390525"/>
                  </a:cubicBezTo>
                  <a:cubicBezTo>
                    <a:pt x="3340100" y="415925"/>
                    <a:pt x="3339306" y="441587"/>
                    <a:pt x="3343275" y="466725"/>
                  </a:cubicBezTo>
                  <a:cubicBezTo>
                    <a:pt x="3344168" y="472379"/>
                    <a:pt x="3350545" y="475751"/>
                    <a:pt x="3352800" y="481012"/>
                  </a:cubicBezTo>
                  <a:cubicBezTo>
                    <a:pt x="3360788" y="499652"/>
                    <a:pt x="3354278" y="509423"/>
                    <a:pt x="3367087" y="528637"/>
                  </a:cubicBezTo>
                  <a:cubicBezTo>
                    <a:pt x="3379397" y="547102"/>
                    <a:pt x="3374802" y="537495"/>
                    <a:pt x="3381375" y="557212"/>
                  </a:cubicBezTo>
                  <a:cubicBezTo>
                    <a:pt x="3379787" y="563562"/>
                    <a:pt x="3377424" y="569767"/>
                    <a:pt x="3376612" y="576262"/>
                  </a:cubicBezTo>
                  <a:cubicBezTo>
                    <a:pt x="3367289" y="650847"/>
                    <a:pt x="3378984" y="612012"/>
                    <a:pt x="3367087" y="647700"/>
                  </a:cubicBezTo>
                  <a:cubicBezTo>
                    <a:pt x="3368675" y="658812"/>
                    <a:pt x="3369649" y="670030"/>
                    <a:pt x="3371850" y="681037"/>
                  </a:cubicBezTo>
                  <a:cubicBezTo>
                    <a:pt x="3372835" y="685960"/>
                    <a:pt x="3375233" y="690498"/>
                    <a:pt x="3376612" y="695325"/>
                  </a:cubicBezTo>
                  <a:cubicBezTo>
                    <a:pt x="3378410" y="701619"/>
                    <a:pt x="3379787" y="708025"/>
                    <a:pt x="3381375" y="714375"/>
                  </a:cubicBezTo>
                  <a:cubicBezTo>
                    <a:pt x="3379787" y="730250"/>
                    <a:pt x="3380200" y="746454"/>
                    <a:pt x="3376612" y="762000"/>
                  </a:cubicBezTo>
                  <a:cubicBezTo>
                    <a:pt x="3375325" y="767577"/>
                    <a:pt x="3369412" y="771057"/>
                    <a:pt x="3367087" y="776287"/>
                  </a:cubicBezTo>
                  <a:cubicBezTo>
                    <a:pt x="3363009" y="785462"/>
                    <a:pt x="3360737" y="795337"/>
                    <a:pt x="3357562" y="804862"/>
                  </a:cubicBezTo>
                  <a:lnTo>
                    <a:pt x="3352800" y="819150"/>
                  </a:lnTo>
                  <a:cubicBezTo>
                    <a:pt x="3351213" y="823912"/>
                    <a:pt x="3349254" y="828567"/>
                    <a:pt x="3348037" y="833437"/>
                  </a:cubicBezTo>
                  <a:lnTo>
                    <a:pt x="3343275" y="852487"/>
                  </a:lnTo>
                  <a:cubicBezTo>
                    <a:pt x="3344862" y="871537"/>
                    <a:pt x="3342921" y="891218"/>
                    <a:pt x="3348037" y="909637"/>
                  </a:cubicBezTo>
                  <a:cubicBezTo>
                    <a:pt x="3351101" y="920667"/>
                    <a:pt x="3360737" y="928687"/>
                    <a:pt x="3367087" y="938212"/>
                  </a:cubicBezTo>
                  <a:lnTo>
                    <a:pt x="3386137" y="966787"/>
                  </a:lnTo>
                  <a:cubicBezTo>
                    <a:pt x="3389312" y="971550"/>
                    <a:pt x="3391083" y="977641"/>
                    <a:pt x="3395662" y="981075"/>
                  </a:cubicBezTo>
                  <a:cubicBezTo>
                    <a:pt x="3403841" y="987209"/>
                    <a:pt x="3419250" y="999315"/>
                    <a:pt x="3429000" y="1004887"/>
                  </a:cubicBezTo>
                  <a:cubicBezTo>
                    <a:pt x="3435164" y="1008409"/>
                    <a:pt x="3441525" y="1011615"/>
                    <a:pt x="3448050" y="1014412"/>
                  </a:cubicBezTo>
                  <a:cubicBezTo>
                    <a:pt x="3452664" y="1016390"/>
                    <a:pt x="3457414" y="1018190"/>
                    <a:pt x="3462337" y="1019175"/>
                  </a:cubicBezTo>
                  <a:cubicBezTo>
                    <a:pt x="3473344" y="1021376"/>
                    <a:pt x="3484562" y="1022350"/>
                    <a:pt x="3495675" y="1023937"/>
                  </a:cubicBezTo>
                  <a:cubicBezTo>
                    <a:pt x="3505086" y="1027074"/>
                    <a:pt x="3517536" y="1029833"/>
                    <a:pt x="3524250" y="1038225"/>
                  </a:cubicBezTo>
                  <a:cubicBezTo>
                    <a:pt x="3527386" y="1042145"/>
                    <a:pt x="3527425" y="1047750"/>
                    <a:pt x="3529012" y="1052512"/>
                  </a:cubicBezTo>
                  <a:cubicBezTo>
                    <a:pt x="3527425" y="1058862"/>
                    <a:pt x="3525115" y="1065074"/>
                    <a:pt x="3524250" y="1071562"/>
                  </a:cubicBezTo>
                  <a:cubicBezTo>
                    <a:pt x="3514976" y="1141121"/>
                    <a:pt x="3526193" y="1103830"/>
                    <a:pt x="3514725" y="1138237"/>
                  </a:cubicBezTo>
                  <a:cubicBezTo>
                    <a:pt x="3516312" y="1173162"/>
                    <a:pt x="3515763" y="1208250"/>
                    <a:pt x="3519487" y="1243012"/>
                  </a:cubicBezTo>
                  <a:cubicBezTo>
                    <a:pt x="3520557" y="1252995"/>
                    <a:pt x="3523443" y="1263233"/>
                    <a:pt x="3529012" y="1271587"/>
                  </a:cubicBezTo>
                  <a:lnTo>
                    <a:pt x="3557587" y="1314450"/>
                  </a:lnTo>
                  <a:lnTo>
                    <a:pt x="3567112" y="1328737"/>
                  </a:lnTo>
                  <a:lnTo>
                    <a:pt x="3576637" y="1343025"/>
                  </a:lnTo>
                  <a:cubicBezTo>
                    <a:pt x="3573089" y="1353669"/>
                    <a:pt x="3568242" y="1376564"/>
                    <a:pt x="3557587" y="1385887"/>
                  </a:cubicBezTo>
                  <a:cubicBezTo>
                    <a:pt x="3548972" y="1393425"/>
                    <a:pt x="3538537" y="1398587"/>
                    <a:pt x="3529012" y="1404937"/>
                  </a:cubicBezTo>
                  <a:cubicBezTo>
                    <a:pt x="3524250" y="1408112"/>
                    <a:pt x="3520155" y="1412652"/>
                    <a:pt x="3514725" y="1414462"/>
                  </a:cubicBezTo>
                  <a:lnTo>
                    <a:pt x="3486150" y="1423987"/>
                  </a:lnTo>
                  <a:lnTo>
                    <a:pt x="3457575" y="1433512"/>
                  </a:lnTo>
                  <a:cubicBezTo>
                    <a:pt x="3452812" y="1435100"/>
                    <a:pt x="3447464" y="1435490"/>
                    <a:pt x="3443287" y="1438275"/>
                  </a:cubicBezTo>
                  <a:cubicBezTo>
                    <a:pt x="3424823" y="1450585"/>
                    <a:pt x="3434430" y="1445990"/>
                    <a:pt x="3414712" y="1452562"/>
                  </a:cubicBezTo>
                  <a:cubicBezTo>
                    <a:pt x="3373769" y="1479858"/>
                    <a:pt x="3425571" y="1447132"/>
                    <a:pt x="3386137" y="1466850"/>
                  </a:cubicBezTo>
                  <a:cubicBezTo>
                    <a:pt x="3381018" y="1469410"/>
                    <a:pt x="3376969" y="1473815"/>
                    <a:pt x="3371850" y="1476375"/>
                  </a:cubicBezTo>
                  <a:cubicBezTo>
                    <a:pt x="3359495" y="1482552"/>
                    <a:pt x="3341174" y="1483463"/>
                    <a:pt x="3328987" y="1485900"/>
                  </a:cubicBezTo>
                  <a:cubicBezTo>
                    <a:pt x="3322569" y="1487184"/>
                    <a:pt x="3316472" y="1490289"/>
                    <a:pt x="3309937" y="1490662"/>
                  </a:cubicBezTo>
                  <a:cubicBezTo>
                    <a:pt x="3260779" y="1493471"/>
                    <a:pt x="3211512" y="1493837"/>
                    <a:pt x="3162300" y="1495425"/>
                  </a:cubicBezTo>
                  <a:cubicBezTo>
                    <a:pt x="3157537" y="1493837"/>
                    <a:pt x="3152502" y="1492907"/>
                    <a:pt x="3148012" y="1490662"/>
                  </a:cubicBezTo>
                  <a:cubicBezTo>
                    <a:pt x="3137311" y="1485311"/>
                    <a:pt x="3126959" y="1475876"/>
                    <a:pt x="3119437" y="1466850"/>
                  </a:cubicBezTo>
                  <a:cubicBezTo>
                    <a:pt x="3115773" y="1462453"/>
                    <a:pt x="3115465" y="1453950"/>
                    <a:pt x="3109912" y="1452562"/>
                  </a:cubicBezTo>
                  <a:cubicBezTo>
                    <a:pt x="3088296" y="1447158"/>
                    <a:pt x="3065462" y="1449387"/>
                    <a:pt x="3043237" y="1447800"/>
                  </a:cubicBezTo>
                  <a:cubicBezTo>
                    <a:pt x="3028950" y="1449387"/>
                    <a:pt x="3013233" y="1446133"/>
                    <a:pt x="3000375" y="1452562"/>
                  </a:cubicBezTo>
                  <a:cubicBezTo>
                    <a:pt x="2994521" y="1455489"/>
                    <a:pt x="2998190" y="1465596"/>
                    <a:pt x="2995612" y="1471612"/>
                  </a:cubicBezTo>
                  <a:cubicBezTo>
                    <a:pt x="2991449" y="1481325"/>
                    <a:pt x="2979430" y="1493829"/>
                    <a:pt x="2971800" y="1500187"/>
                  </a:cubicBezTo>
                  <a:cubicBezTo>
                    <a:pt x="2954329" y="1514746"/>
                    <a:pt x="2958102" y="1507820"/>
                    <a:pt x="2933700" y="1514475"/>
                  </a:cubicBezTo>
                  <a:cubicBezTo>
                    <a:pt x="2924014" y="1517117"/>
                    <a:pt x="2913479" y="1518431"/>
                    <a:pt x="2905125" y="1524000"/>
                  </a:cubicBezTo>
                  <a:cubicBezTo>
                    <a:pt x="2886660" y="1536309"/>
                    <a:pt x="2896267" y="1531715"/>
                    <a:pt x="2876550" y="1538287"/>
                  </a:cubicBezTo>
                  <a:cubicBezTo>
                    <a:pt x="2871787" y="1541462"/>
                    <a:pt x="2867382" y="1545252"/>
                    <a:pt x="2862262" y="1547812"/>
                  </a:cubicBezTo>
                  <a:cubicBezTo>
                    <a:pt x="2857772" y="1550057"/>
                    <a:pt x="2852363" y="1550137"/>
                    <a:pt x="2847975" y="1552575"/>
                  </a:cubicBezTo>
                  <a:cubicBezTo>
                    <a:pt x="2798854" y="1579865"/>
                    <a:pt x="2837439" y="1565613"/>
                    <a:pt x="2805112" y="1576387"/>
                  </a:cubicBezTo>
                  <a:cubicBezTo>
                    <a:pt x="2800350" y="1579562"/>
                    <a:pt x="2796086" y="1583657"/>
                    <a:pt x="2790825" y="1585912"/>
                  </a:cubicBezTo>
                  <a:cubicBezTo>
                    <a:pt x="2784809" y="1588490"/>
                    <a:pt x="2778069" y="1588877"/>
                    <a:pt x="2771775" y="1590675"/>
                  </a:cubicBezTo>
                  <a:cubicBezTo>
                    <a:pt x="2766948" y="1592054"/>
                    <a:pt x="2762250" y="1593850"/>
                    <a:pt x="2757487" y="1595437"/>
                  </a:cubicBezTo>
                  <a:lnTo>
                    <a:pt x="2728912" y="1614487"/>
                  </a:lnTo>
                  <a:cubicBezTo>
                    <a:pt x="2714864" y="1623852"/>
                    <a:pt x="2711796" y="1624549"/>
                    <a:pt x="2700337" y="1638300"/>
                  </a:cubicBezTo>
                  <a:cubicBezTo>
                    <a:pt x="2696673" y="1642697"/>
                    <a:pt x="2693987" y="1647825"/>
                    <a:pt x="2690812" y="1652587"/>
                  </a:cubicBezTo>
                  <a:cubicBezTo>
                    <a:pt x="2702433" y="1656461"/>
                    <a:pt x="2710155" y="1657643"/>
                    <a:pt x="2719387" y="1666875"/>
                  </a:cubicBezTo>
                  <a:cubicBezTo>
                    <a:pt x="2723434" y="1670922"/>
                    <a:pt x="2725737" y="1676400"/>
                    <a:pt x="2728912" y="1681162"/>
                  </a:cubicBezTo>
                  <a:cubicBezTo>
                    <a:pt x="2730500" y="1704975"/>
                    <a:pt x="2731039" y="1728880"/>
                    <a:pt x="2733675" y="1752600"/>
                  </a:cubicBezTo>
                  <a:cubicBezTo>
                    <a:pt x="2735302" y="1767245"/>
                    <a:pt x="2744351" y="1774213"/>
                    <a:pt x="2752725" y="1785937"/>
                  </a:cubicBezTo>
                  <a:cubicBezTo>
                    <a:pt x="2756052" y="1790595"/>
                    <a:pt x="2759075" y="1795462"/>
                    <a:pt x="2762250" y="1800225"/>
                  </a:cubicBezTo>
                  <a:cubicBezTo>
                    <a:pt x="2760662" y="1804987"/>
                    <a:pt x="2760569" y="1810549"/>
                    <a:pt x="2757487" y="1814512"/>
                  </a:cubicBezTo>
                  <a:cubicBezTo>
                    <a:pt x="2749217" y="1825145"/>
                    <a:pt x="2728912" y="1843087"/>
                    <a:pt x="2728912" y="1843087"/>
                  </a:cubicBezTo>
                  <a:cubicBezTo>
                    <a:pt x="2720255" y="1877720"/>
                    <a:pt x="2731789" y="1849735"/>
                    <a:pt x="2709862" y="1871662"/>
                  </a:cubicBezTo>
                  <a:cubicBezTo>
                    <a:pt x="2705815" y="1875709"/>
                    <a:pt x="2705191" y="1882916"/>
                    <a:pt x="2700337" y="1885950"/>
                  </a:cubicBezTo>
                  <a:cubicBezTo>
                    <a:pt x="2691823" y="1891271"/>
                    <a:pt x="2671762" y="1895475"/>
                    <a:pt x="2671762" y="1895475"/>
                  </a:cubicBezTo>
                  <a:cubicBezTo>
                    <a:pt x="2659483" y="1893721"/>
                    <a:pt x="2637434" y="1892598"/>
                    <a:pt x="2624137" y="1885950"/>
                  </a:cubicBezTo>
                  <a:cubicBezTo>
                    <a:pt x="2605406" y="1876585"/>
                    <a:pt x="2615514" y="1875652"/>
                    <a:pt x="2595562" y="1871662"/>
                  </a:cubicBezTo>
                  <a:cubicBezTo>
                    <a:pt x="2584555" y="1869461"/>
                    <a:pt x="2573337" y="1868487"/>
                    <a:pt x="2562225" y="1866900"/>
                  </a:cubicBezTo>
                  <a:cubicBezTo>
                    <a:pt x="2578998" y="1841740"/>
                    <a:pt x="2583432" y="1841506"/>
                    <a:pt x="2566987" y="1795462"/>
                  </a:cubicBezTo>
                  <a:cubicBezTo>
                    <a:pt x="2564599" y="1788776"/>
                    <a:pt x="2554287" y="1789112"/>
                    <a:pt x="2547937" y="1785937"/>
                  </a:cubicBezTo>
                  <a:cubicBezTo>
                    <a:pt x="2544762" y="1781175"/>
                    <a:pt x="2544136" y="1771650"/>
                    <a:pt x="2538412" y="1771650"/>
                  </a:cubicBezTo>
                  <a:cubicBezTo>
                    <a:pt x="2532688" y="1771650"/>
                    <a:pt x="2529882" y="1780300"/>
                    <a:pt x="2528887" y="1785937"/>
                  </a:cubicBezTo>
                  <a:cubicBezTo>
                    <a:pt x="2525015" y="1807880"/>
                    <a:pt x="2527430" y="1830577"/>
                    <a:pt x="2524125" y="1852612"/>
                  </a:cubicBezTo>
                  <a:cubicBezTo>
                    <a:pt x="2521364" y="1871020"/>
                    <a:pt x="2515733" y="1885194"/>
                    <a:pt x="2500312" y="1895475"/>
                  </a:cubicBezTo>
                  <a:cubicBezTo>
                    <a:pt x="2496135" y="1898260"/>
                    <a:pt x="2490787" y="1898650"/>
                    <a:pt x="2486025" y="1900237"/>
                  </a:cubicBezTo>
                  <a:cubicBezTo>
                    <a:pt x="2481262" y="1903412"/>
                    <a:pt x="2476857" y="1907202"/>
                    <a:pt x="2471737" y="1909762"/>
                  </a:cubicBezTo>
                  <a:cubicBezTo>
                    <a:pt x="2467247" y="1912007"/>
                    <a:pt x="2461370" y="1911389"/>
                    <a:pt x="2457450" y="1914525"/>
                  </a:cubicBezTo>
                  <a:cubicBezTo>
                    <a:pt x="2452981" y="1918101"/>
                    <a:pt x="2451972" y="1924765"/>
                    <a:pt x="2447925" y="1928812"/>
                  </a:cubicBezTo>
                  <a:cubicBezTo>
                    <a:pt x="2442312" y="1934425"/>
                    <a:pt x="2435225" y="1938337"/>
                    <a:pt x="2428875" y="1943100"/>
                  </a:cubicBezTo>
                  <a:cubicBezTo>
                    <a:pt x="2420505" y="1968207"/>
                    <a:pt x="2429643" y="1947892"/>
                    <a:pt x="2409825" y="1971675"/>
                  </a:cubicBezTo>
                  <a:cubicBezTo>
                    <a:pt x="2372355" y="2016640"/>
                    <a:pt x="2424178" y="1957288"/>
                    <a:pt x="2395537" y="2000250"/>
                  </a:cubicBezTo>
                  <a:cubicBezTo>
                    <a:pt x="2391801" y="2005854"/>
                    <a:pt x="2385562" y="2009363"/>
                    <a:pt x="2381250" y="2014537"/>
                  </a:cubicBezTo>
                  <a:cubicBezTo>
                    <a:pt x="2364679" y="2034422"/>
                    <a:pt x="2380892" y="2025770"/>
                    <a:pt x="2357437" y="2033587"/>
                  </a:cubicBezTo>
                  <a:cubicBezTo>
                    <a:pt x="2355850" y="2025650"/>
                    <a:pt x="2354123" y="2017739"/>
                    <a:pt x="2352675" y="2009775"/>
                  </a:cubicBezTo>
                  <a:cubicBezTo>
                    <a:pt x="2350948" y="2000274"/>
                    <a:pt x="2350007" y="1990626"/>
                    <a:pt x="2347912" y="1981200"/>
                  </a:cubicBezTo>
                  <a:cubicBezTo>
                    <a:pt x="2346823" y="1976299"/>
                    <a:pt x="2344239" y="1971813"/>
                    <a:pt x="2343150" y="1966912"/>
                  </a:cubicBezTo>
                  <a:cubicBezTo>
                    <a:pt x="2334595" y="1928415"/>
                    <a:pt x="2345433" y="1948906"/>
                    <a:pt x="2328862" y="1924050"/>
                  </a:cubicBezTo>
                  <a:cubicBezTo>
                    <a:pt x="2327275" y="1919287"/>
                    <a:pt x="2326591" y="1914121"/>
                    <a:pt x="2324100" y="1909762"/>
                  </a:cubicBezTo>
                  <a:cubicBezTo>
                    <a:pt x="2320038" y="1902653"/>
                    <a:pt x="2303319" y="1881621"/>
                    <a:pt x="2295525" y="1876425"/>
                  </a:cubicBezTo>
                  <a:cubicBezTo>
                    <a:pt x="2272285" y="1860931"/>
                    <a:pt x="2289430" y="1884617"/>
                    <a:pt x="2266950" y="1862137"/>
                  </a:cubicBezTo>
                  <a:cubicBezTo>
                    <a:pt x="2261337" y="1856524"/>
                    <a:pt x="2257214" y="1849590"/>
                    <a:pt x="2252662" y="1843087"/>
                  </a:cubicBezTo>
                  <a:cubicBezTo>
                    <a:pt x="2246097" y="1833709"/>
                    <a:pt x="2240480" y="1823670"/>
                    <a:pt x="2233612" y="1814512"/>
                  </a:cubicBezTo>
                  <a:cubicBezTo>
                    <a:pt x="2228850" y="1808162"/>
                    <a:pt x="2223939" y="1801921"/>
                    <a:pt x="2219325" y="1795462"/>
                  </a:cubicBezTo>
                  <a:cubicBezTo>
                    <a:pt x="2215998" y="1790804"/>
                    <a:pt x="2213464" y="1785572"/>
                    <a:pt x="2209800" y="1781175"/>
                  </a:cubicBezTo>
                  <a:cubicBezTo>
                    <a:pt x="2193348" y="1761433"/>
                    <a:pt x="2194545" y="1766564"/>
                    <a:pt x="2166937" y="1757362"/>
                  </a:cubicBezTo>
                  <a:lnTo>
                    <a:pt x="2152650" y="1752600"/>
                  </a:lnTo>
                  <a:cubicBezTo>
                    <a:pt x="2100639" y="1717927"/>
                    <a:pt x="2180825" y="1769069"/>
                    <a:pt x="2119312" y="1738312"/>
                  </a:cubicBezTo>
                  <a:cubicBezTo>
                    <a:pt x="2109073" y="1733192"/>
                    <a:pt x="2100262" y="1725612"/>
                    <a:pt x="2090737" y="1719262"/>
                  </a:cubicBezTo>
                  <a:cubicBezTo>
                    <a:pt x="2085975" y="1716087"/>
                    <a:pt x="2082096" y="1710678"/>
                    <a:pt x="2076450" y="1709737"/>
                  </a:cubicBezTo>
                  <a:lnTo>
                    <a:pt x="2047875" y="1704975"/>
                  </a:lnTo>
                  <a:cubicBezTo>
                    <a:pt x="1974670" y="1710203"/>
                    <a:pt x="1978648" y="1712816"/>
                    <a:pt x="1900237" y="1704975"/>
                  </a:cubicBezTo>
                  <a:cubicBezTo>
                    <a:pt x="1895242" y="1704475"/>
                    <a:pt x="1890440" y="1702457"/>
                    <a:pt x="1885950" y="1700212"/>
                  </a:cubicBezTo>
                  <a:cubicBezTo>
                    <a:pt x="1880830" y="1697652"/>
                    <a:pt x="1876425" y="1693862"/>
                    <a:pt x="1871662" y="1690687"/>
                  </a:cubicBezTo>
                  <a:cubicBezTo>
                    <a:pt x="1868487" y="1685925"/>
                    <a:pt x="1866445" y="1680169"/>
                    <a:pt x="1862137" y="1676400"/>
                  </a:cubicBezTo>
                  <a:cubicBezTo>
                    <a:pt x="1839456" y="1656555"/>
                    <a:pt x="1838184" y="1658506"/>
                    <a:pt x="1814512" y="1652587"/>
                  </a:cubicBezTo>
                  <a:cubicBezTo>
                    <a:pt x="1809750" y="1649412"/>
                    <a:pt x="1805455" y="1645387"/>
                    <a:pt x="1800225" y="1643062"/>
                  </a:cubicBezTo>
                  <a:cubicBezTo>
                    <a:pt x="1791050" y="1638984"/>
                    <a:pt x="1771650" y="1633537"/>
                    <a:pt x="1771650" y="1633537"/>
                  </a:cubicBezTo>
                  <a:cubicBezTo>
                    <a:pt x="1735137" y="1635125"/>
                    <a:pt x="1698566" y="1635696"/>
                    <a:pt x="1662112" y="1638300"/>
                  </a:cubicBezTo>
                  <a:cubicBezTo>
                    <a:pt x="1654038" y="1638877"/>
                    <a:pt x="1645669" y="1639713"/>
                    <a:pt x="1638300" y="1643062"/>
                  </a:cubicBezTo>
                  <a:cubicBezTo>
                    <a:pt x="1627878" y="1647799"/>
                    <a:pt x="1620585" y="1658492"/>
                    <a:pt x="1609725" y="1662112"/>
                  </a:cubicBezTo>
                  <a:lnTo>
                    <a:pt x="1581150" y="1671637"/>
                  </a:lnTo>
                  <a:lnTo>
                    <a:pt x="1376362" y="1662112"/>
                  </a:lnTo>
                  <a:cubicBezTo>
                    <a:pt x="1347576" y="1654916"/>
                    <a:pt x="1363515" y="1659418"/>
                    <a:pt x="1328737" y="1647825"/>
                  </a:cubicBezTo>
                  <a:lnTo>
                    <a:pt x="1314450" y="1643062"/>
                  </a:lnTo>
                  <a:lnTo>
                    <a:pt x="1300162" y="1638300"/>
                  </a:lnTo>
                  <a:cubicBezTo>
                    <a:pt x="1285875" y="1639887"/>
                    <a:pt x="1271246" y="1639576"/>
                    <a:pt x="1257300" y="1643062"/>
                  </a:cubicBezTo>
                  <a:cubicBezTo>
                    <a:pt x="1251747" y="1644450"/>
                    <a:pt x="1247409" y="1648923"/>
                    <a:pt x="1243012" y="1652587"/>
                  </a:cubicBezTo>
                  <a:cubicBezTo>
                    <a:pt x="1233986" y="1660109"/>
                    <a:pt x="1224551" y="1670461"/>
                    <a:pt x="1219200" y="1681162"/>
                  </a:cubicBezTo>
                  <a:cubicBezTo>
                    <a:pt x="1216955" y="1685652"/>
                    <a:pt x="1216875" y="1691061"/>
                    <a:pt x="1214437" y="1695450"/>
                  </a:cubicBezTo>
                  <a:cubicBezTo>
                    <a:pt x="1212494" y="1698948"/>
                    <a:pt x="1187341" y="1736834"/>
                    <a:pt x="1181100" y="1743075"/>
                  </a:cubicBezTo>
                  <a:cubicBezTo>
                    <a:pt x="1177053" y="1747122"/>
                    <a:pt x="1171575" y="1749425"/>
                    <a:pt x="1166812" y="1752600"/>
                  </a:cubicBezTo>
                  <a:cubicBezTo>
                    <a:pt x="1160462" y="1762125"/>
                    <a:pt x="1157287" y="1774825"/>
                    <a:pt x="1147762" y="1781175"/>
                  </a:cubicBezTo>
                  <a:lnTo>
                    <a:pt x="1119187" y="1800225"/>
                  </a:lnTo>
                  <a:cubicBezTo>
                    <a:pt x="1114425" y="1803400"/>
                    <a:pt x="1110330" y="1807940"/>
                    <a:pt x="1104900" y="1809750"/>
                  </a:cubicBezTo>
                  <a:cubicBezTo>
                    <a:pt x="1056844" y="1825766"/>
                    <a:pt x="1131413" y="1801319"/>
                    <a:pt x="1071562" y="1819275"/>
                  </a:cubicBezTo>
                  <a:cubicBezTo>
                    <a:pt x="1061945" y="1822160"/>
                    <a:pt x="1052728" y="1826365"/>
                    <a:pt x="1042987" y="1828800"/>
                  </a:cubicBezTo>
                  <a:cubicBezTo>
                    <a:pt x="1033312" y="1831218"/>
                    <a:pt x="1019221" y="1834223"/>
                    <a:pt x="1009650" y="1838325"/>
                  </a:cubicBezTo>
                  <a:cubicBezTo>
                    <a:pt x="959737" y="1859717"/>
                    <a:pt x="1029762" y="1833031"/>
                    <a:pt x="962025" y="1866900"/>
                  </a:cubicBezTo>
                  <a:lnTo>
                    <a:pt x="942975" y="1876425"/>
                  </a:lnTo>
                  <a:cubicBezTo>
                    <a:pt x="926918" y="1900509"/>
                    <a:pt x="942166" y="1883972"/>
                    <a:pt x="919162" y="1895475"/>
                  </a:cubicBezTo>
                  <a:cubicBezTo>
                    <a:pt x="914043" y="1898035"/>
                    <a:pt x="910105" y="1902675"/>
                    <a:pt x="904875" y="1905000"/>
                  </a:cubicBezTo>
                  <a:cubicBezTo>
                    <a:pt x="895700" y="1909078"/>
                    <a:pt x="885825" y="1911350"/>
                    <a:pt x="876300" y="1914525"/>
                  </a:cubicBezTo>
                  <a:cubicBezTo>
                    <a:pt x="843004" y="1925623"/>
                    <a:pt x="864425" y="1919762"/>
                    <a:pt x="800100" y="1924050"/>
                  </a:cubicBezTo>
                  <a:lnTo>
                    <a:pt x="719137" y="1928812"/>
                  </a:lnTo>
                  <a:lnTo>
                    <a:pt x="428625" y="1924050"/>
                  </a:lnTo>
                  <a:cubicBezTo>
                    <a:pt x="423607" y="1923893"/>
                    <a:pt x="419289" y="1920112"/>
                    <a:pt x="414337" y="1919287"/>
                  </a:cubicBezTo>
                  <a:cubicBezTo>
                    <a:pt x="400157" y="1916924"/>
                    <a:pt x="385762" y="1916112"/>
                    <a:pt x="371475" y="1914525"/>
                  </a:cubicBezTo>
                  <a:cubicBezTo>
                    <a:pt x="366712" y="1912937"/>
                    <a:pt x="362057" y="1910980"/>
                    <a:pt x="357187" y="1909762"/>
                  </a:cubicBezTo>
                  <a:cubicBezTo>
                    <a:pt x="349334" y="1907799"/>
                    <a:pt x="341277" y="1906756"/>
                    <a:pt x="333375" y="1905000"/>
                  </a:cubicBezTo>
                  <a:cubicBezTo>
                    <a:pt x="326985" y="1903580"/>
                    <a:pt x="320675" y="1901825"/>
                    <a:pt x="314325" y="1900237"/>
                  </a:cubicBezTo>
                  <a:cubicBezTo>
                    <a:pt x="293687" y="1901825"/>
                    <a:pt x="272969" y="1902582"/>
                    <a:pt x="252412" y="1905000"/>
                  </a:cubicBezTo>
                  <a:cubicBezTo>
                    <a:pt x="245911" y="1905765"/>
                    <a:pt x="239780" y="1908478"/>
                    <a:pt x="233362" y="1909762"/>
                  </a:cubicBezTo>
                  <a:cubicBezTo>
                    <a:pt x="223893" y="1911656"/>
                    <a:pt x="214213" y="1912430"/>
                    <a:pt x="204787" y="1914525"/>
                  </a:cubicBezTo>
                  <a:cubicBezTo>
                    <a:pt x="199887" y="1915614"/>
                    <a:pt x="195327" y="1917908"/>
                    <a:pt x="190500" y="1919287"/>
                  </a:cubicBezTo>
                  <a:cubicBezTo>
                    <a:pt x="184206" y="1921085"/>
                    <a:pt x="177800" y="1922462"/>
                    <a:pt x="171450" y="1924050"/>
                  </a:cubicBezTo>
                  <a:cubicBezTo>
                    <a:pt x="125412" y="1922462"/>
                    <a:pt x="79023" y="1925182"/>
                    <a:pt x="33337" y="1919287"/>
                  </a:cubicBezTo>
                  <a:cubicBezTo>
                    <a:pt x="27660" y="1918555"/>
                    <a:pt x="25457" y="1910482"/>
                    <a:pt x="23812" y="1905000"/>
                  </a:cubicBezTo>
                  <a:cubicBezTo>
                    <a:pt x="20586" y="1894248"/>
                    <a:pt x="20442" y="1882801"/>
                    <a:pt x="19050" y="1871662"/>
                  </a:cubicBezTo>
                  <a:cubicBezTo>
                    <a:pt x="15782" y="1845521"/>
                    <a:pt x="12102" y="1806949"/>
                    <a:pt x="9525" y="1781175"/>
                  </a:cubicBezTo>
                  <a:cubicBezTo>
                    <a:pt x="7937" y="1747837"/>
                    <a:pt x="6722" y="1714480"/>
                    <a:pt x="4762" y="1681162"/>
                  </a:cubicBezTo>
                  <a:cubicBezTo>
                    <a:pt x="3547" y="1660499"/>
                    <a:pt x="0" y="1639948"/>
                    <a:pt x="0" y="1619250"/>
                  </a:cubicBezTo>
                  <a:cubicBezTo>
                    <a:pt x="0" y="1587460"/>
                    <a:pt x="2414" y="1555703"/>
                    <a:pt x="4762" y="1524000"/>
                  </a:cubicBezTo>
                  <a:cubicBezTo>
                    <a:pt x="5591" y="1512805"/>
                    <a:pt x="7001" y="1501600"/>
                    <a:pt x="9525" y="1490662"/>
                  </a:cubicBezTo>
                  <a:cubicBezTo>
                    <a:pt x="11783" y="1480879"/>
                    <a:pt x="19050" y="1462087"/>
                    <a:pt x="19050" y="1462087"/>
                  </a:cubicBezTo>
                  <a:cubicBezTo>
                    <a:pt x="20637" y="1427162"/>
                    <a:pt x="21024" y="1392162"/>
                    <a:pt x="23812" y="1357312"/>
                  </a:cubicBezTo>
                  <a:cubicBezTo>
                    <a:pt x="24212" y="1352308"/>
                    <a:pt x="27750" y="1347977"/>
                    <a:pt x="28575" y="1343025"/>
                  </a:cubicBezTo>
                  <a:cubicBezTo>
                    <a:pt x="33610" y="1312814"/>
                    <a:pt x="36931" y="1247332"/>
                    <a:pt x="38100" y="1223962"/>
                  </a:cubicBezTo>
                  <a:cubicBezTo>
                    <a:pt x="40004" y="1185877"/>
                    <a:pt x="40483" y="1147721"/>
                    <a:pt x="42862" y="1109662"/>
                  </a:cubicBezTo>
                  <a:cubicBezTo>
                    <a:pt x="44933" y="1076526"/>
                    <a:pt x="44878" y="1079804"/>
                    <a:pt x="52387" y="1057275"/>
                  </a:cubicBezTo>
                  <a:cubicBezTo>
                    <a:pt x="50800" y="1006475"/>
                    <a:pt x="49986" y="955645"/>
                    <a:pt x="47625" y="904875"/>
                  </a:cubicBezTo>
                  <a:cubicBezTo>
                    <a:pt x="46810" y="887359"/>
                    <a:pt x="44260" y="869966"/>
                    <a:pt x="42862" y="852487"/>
                  </a:cubicBezTo>
                  <a:cubicBezTo>
                    <a:pt x="41085" y="830276"/>
                    <a:pt x="39687" y="808037"/>
                    <a:pt x="38100" y="785812"/>
                  </a:cubicBezTo>
                  <a:cubicBezTo>
                    <a:pt x="39687" y="652462"/>
                    <a:pt x="42862" y="519121"/>
                    <a:pt x="42862" y="385762"/>
                  </a:cubicBezTo>
                  <a:cubicBezTo>
                    <a:pt x="42862" y="238323"/>
                    <a:pt x="54204" y="276909"/>
                    <a:pt x="33337" y="214312"/>
                  </a:cubicBezTo>
                  <a:cubicBezTo>
                    <a:pt x="31750" y="185737"/>
                    <a:pt x="31166" y="157089"/>
                    <a:pt x="28575" y="128587"/>
                  </a:cubicBezTo>
                  <a:cubicBezTo>
                    <a:pt x="23074" y="68075"/>
                    <a:pt x="7460" y="183623"/>
                    <a:pt x="28575" y="42862"/>
                  </a:cubicBezTo>
                  <a:cubicBezTo>
                    <a:pt x="33313" y="11275"/>
                    <a:pt x="31750" y="17462"/>
                    <a:pt x="38100" y="14287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4843667" y="3283756"/>
              <a:ext cx="635834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reeform 15"/>
            <p:cNvSpPr/>
            <p:nvPr/>
          </p:nvSpPr>
          <p:spPr>
            <a:xfrm>
              <a:off x="5487016" y="2943535"/>
              <a:ext cx="1798580" cy="416690"/>
            </a:xfrm>
            <a:custGeom>
              <a:avLst/>
              <a:gdLst>
                <a:gd name="connsiteX0" fmla="*/ 0 w 2647950"/>
                <a:gd name="connsiteY0" fmla="*/ 533400 h 652462"/>
                <a:gd name="connsiteX1" fmla="*/ 14288 w 2647950"/>
                <a:gd name="connsiteY1" fmla="*/ 495300 h 652462"/>
                <a:gd name="connsiteX2" fmla="*/ 42863 w 2647950"/>
                <a:gd name="connsiteY2" fmla="*/ 485775 h 652462"/>
                <a:gd name="connsiteX3" fmla="*/ 57150 w 2647950"/>
                <a:gd name="connsiteY3" fmla="*/ 476250 h 652462"/>
                <a:gd name="connsiteX4" fmla="*/ 76200 w 2647950"/>
                <a:gd name="connsiteY4" fmla="*/ 447675 h 652462"/>
                <a:gd name="connsiteX5" fmla="*/ 90488 w 2647950"/>
                <a:gd name="connsiteY5" fmla="*/ 442912 h 652462"/>
                <a:gd name="connsiteX6" fmla="*/ 104775 w 2647950"/>
                <a:gd name="connsiteY6" fmla="*/ 428625 h 652462"/>
                <a:gd name="connsiteX7" fmla="*/ 114300 w 2647950"/>
                <a:gd name="connsiteY7" fmla="*/ 414337 h 652462"/>
                <a:gd name="connsiteX8" fmla="*/ 133350 w 2647950"/>
                <a:gd name="connsiteY8" fmla="*/ 409575 h 652462"/>
                <a:gd name="connsiteX9" fmla="*/ 161925 w 2647950"/>
                <a:gd name="connsiteY9" fmla="*/ 385762 h 652462"/>
                <a:gd name="connsiteX10" fmla="*/ 176213 w 2647950"/>
                <a:gd name="connsiteY10" fmla="*/ 381000 h 652462"/>
                <a:gd name="connsiteX11" fmla="*/ 190500 w 2647950"/>
                <a:gd name="connsiteY11" fmla="*/ 371475 h 652462"/>
                <a:gd name="connsiteX12" fmla="*/ 219075 w 2647950"/>
                <a:gd name="connsiteY12" fmla="*/ 357187 h 652462"/>
                <a:gd name="connsiteX13" fmla="*/ 276225 w 2647950"/>
                <a:gd name="connsiteY13" fmla="*/ 323850 h 652462"/>
                <a:gd name="connsiteX14" fmla="*/ 300038 w 2647950"/>
                <a:gd name="connsiteY14" fmla="*/ 280987 h 652462"/>
                <a:gd name="connsiteX15" fmla="*/ 314325 w 2647950"/>
                <a:gd name="connsiteY15" fmla="*/ 271462 h 652462"/>
                <a:gd name="connsiteX16" fmla="*/ 342900 w 2647950"/>
                <a:gd name="connsiteY16" fmla="*/ 252412 h 652462"/>
                <a:gd name="connsiteX17" fmla="*/ 400050 w 2647950"/>
                <a:gd name="connsiteY17" fmla="*/ 271462 h 652462"/>
                <a:gd name="connsiteX18" fmla="*/ 428625 w 2647950"/>
                <a:gd name="connsiteY18" fmla="*/ 290512 h 652462"/>
                <a:gd name="connsiteX19" fmla="*/ 461963 w 2647950"/>
                <a:gd name="connsiteY19" fmla="*/ 285750 h 652462"/>
                <a:gd name="connsiteX20" fmla="*/ 490538 w 2647950"/>
                <a:gd name="connsiteY20" fmla="*/ 276225 h 652462"/>
                <a:gd name="connsiteX21" fmla="*/ 504825 w 2647950"/>
                <a:gd name="connsiteY21" fmla="*/ 271462 h 652462"/>
                <a:gd name="connsiteX22" fmla="*/ 533400 w 2647950"/>
                <a:gd name="connsiteY22" fmla="*/ 266700 h 652462"/>
                <a:gd name="connsiteX23" fmla="*/ 557213 w 2647950"/>
                <a:gd name="connsiteY23" fmla="*/ 271462 h 652462"/>
                <a:gd name="connsiteX24" fmla="*/ 571500 w 2647950"/>
                <a:gd name="connsiteY24" fmla="*/ 285750 h 652462"/>
                <a:gd name="connsiteX25" fmla="*/ 585788 w 2647950"/>
                <a:gd name="connsiteY25" fmla="*/ 295275 h 652462"/>
                <a:gd name="connsiteX26" fmla="*/ 642938 w 2647950"/>
                <a:gd name="connsiteY26" fmla="*/ 290512 h 652462"/>
                <a:gd name="connsiteX27" fmla="*/ 661988 w 2647950"/>
                <a:gd name="connsiteY27" fmla="*/ 261937 h 652462"/>
                <a:gd name="connsiteX28" fmla="*/ 676275 w 2647950"/>
                <a:gd name="connsiteY28" fmla="*/ 252412 h 652462"/>
                <a:gd name="connsiteX29" fmla="*/ 709613 w 2647950"/>
                <a:gd name="connsiteY29" fmla="*/ 242887 h 652462"/>
                <a:gd name="connsiteX30" fmla="*/ 766763 w 2647950"/>
                <a:gd name="connsiteY30" fmla="*/ 233362 h 652462"/>
                <a:gd name="connsiteX31" fmla="*/ 804863 w 2647950"/>
                <a:gd name="connsiteY31" fmla="*/ 238125 h 652462"/>
                <a:gd name="connsiteX32" fmla="*/ 819150 w 2647950"/>
                <a:gd name="connsiteY32" fmla="*/ 266700 h 652462"/>
                <a:gd name="connsiteX33" fmla="*/ 852488 w 2647950"/>
                <a:gd name="connsiteY33" fmla="*/ 300037 h 652462"/>
                <a:gd name="connsiteX34" fmla="*/ 866775 w 2647950"/>
                <a:gd name="connsiteY34" fmla="*/ 309562 h 652462"/>
                <a:gd name="connsiteX35" fmla="*/ 928688 w 2647950"/>
                <a:gd name="connsiteY35" fmla="*/ 309562 h 652462"/>
                <a:gd name="connsiteX36" fmla="*/ 971550 w 2647950"/>
                <a:gd name="connsiteY36" fmla="*/ 295275 h 652462"/>
                <a:gd name="connsiteX37" fmla="*/ 985838 w 2647950"/>
                <a:gd name="connsiteY37" fmla="*/ 290512 h 652462"/>
                <a:gd name="connsiteX38" fmla="*/ 1062038 w 2647950"/>
                <a:gd name="connsiteY38" fmla="*/ 300037 h 652462"/>
                <a:gd name="connsiteX39" fmla="*/ 1076325 w 2647950"/>
                <a:gd name="connsiteY39" fmla="*/ 304800 h 652462"/>
                <a:gd name="connsiteX40" fmla="*/ 1090613 w 2647950"/>
                <a:gd name="connsiteY40" fmla="*/ 319087 h 652462"/>
                <a:gd name="connsiteX41" fmla="*/ 1104900 w 2647950"/>
                <a:gd name="connsiteY41" fmla="*/ 328612 h 652462"/>
                <a:gd name="connsiteX42" fmla="*/ 1162050 w 2647950"/>
                <a:gd name="connsiteY42" fmla="*/ 338137 h 652462"/>
                <a:gd name="connsiteX43" fmla="*/ 1181100 w 2647950"/>
                <a:gd name="connsiteY43" fmla="*/ 376237 h 652462"/>
                <a:gd name="connsiteX44" fmla="*/ 1209675 w 2647950"/>
                <a:gd name="connsiteY44" fmla="*/ 385762 h 652462"/>
                <a:gd name="connsiteX45" fmla="*/ 1233488 w 2647950"/>
                <a:gd name="connsiteY45" fmla="*/ 442912 h 652462"/>
                <a:gd name="connsiteX46" fmla="*/ 1247775 w 2647950"/>
                <a:gd name="connsiteY46" fmla="*/ 447675 h 652462"/>
                <a:gd name="connsiteX47" fmla="*/ 1262063 w 2647950"/>
                <a:gd name="connsiteY47" fmla="*/ 457200 h 652462"/>
                <a:gd name="connsiteX48" fmla="*/ 1290638 w 2647950"/>
                <a:gd name="connsiteY48" fmla="*/ 466725 h 652462"/>
                <a:gd name="connsiteX49" fmla="*/ 1309688 w 2647950"/>
                <a:gd name="connsiteY49" fmla="*/ 495300 h 652462"/>
                <a:gd name="connsiteX50" fmla="*/ 1314450 w 2647950"/>
                <a:gd name="connsiteY50" fmla="*/ 509587 h 652462"/>
                <a:gd name="connsiteX51" fmla="*/ 1323975 w 2647950"/>
                <a:gd name="connsiteY51" fmla="*/ 523875 h 652462"/>
                <a:gd name="connsiteX52" fmla="*/ 1338263 w 2647950"/>
                <a:gd name="connsiteY52" fmla="*/ 600075 h 652462"/>
                <a:gd name="connsiteX53" fmla="*/ 1352550 w 2647950"/>
                <a:gd name="connsiteY53" fmla="*/ 614362 h 652462"/>
                <a:gd name="connsiteX54" fmla="*/ 1371600 w 2647950"/>
                <a:gd name="connsiteY54" fmla="*/ 642937 h 652462"/>
                <a:gd name="connsiteX55" fmla="*/ 1400175 w 2647950"/>
                <a:gd name="connsiteY55" fmla="*/ 652462 h 652462"/>
                <a:gd name="connsiteX56" fmla="*/ 1428750 w 2647950"/>
                <a:gd name="connsiteY56" fmla="*/ 647700 h 652462"/>
                <a:gd name="connsiteX57" fmla="*/ 1443038 w 2647950"/>
                <a:gd name="connsiteY57" fmla="*/ 642937 h 652462"/>
                <a:gd name="connsiteX58" fmla="*/ 1452563 w 2647950"/>
                <a:gd name="connsiteY58" fmla="*/ 609600 h 652462"/>
                <a:gd name="connsiteX59" fmla="*/ 1457325 w 2647950"/>
                <a:gd name="connsiteY59" fmla="*/ 595312 h 652462"/>
                <a:gd name="connsiteX60" fmla="*/ 1476375 w 2647950"/>
                <a:gd name="connsiteY60" fmla="*/ 566737 h 652462"/>
                <a:gd name="connsiteX61" fmla="*/ 1485900 w 2647950"/>
                <a:gd name="connsiteY61" fmla="*/ 538162 h 652462"/>
                <a:gd name="connsiteX62" fmla="*/ 1490663 w 2647950"/>
                <a:gd name="connsiteY62" fmla="*/ 523875 h 652462"/>
                <a:gd name="connsiteX63" fmla="*/ 1509713 w 2647950"/>
                <a:gd name="connsiteY63" fmla="*/ 495300 h 652462"/>
                <a:gd name="connsiteX64" fmla="*/ 1562100 w 2647950"/>
                <a:gd name="connsiteY64" fmla="*/ 485775 h 652462"/>
                <a:gd name="connsiteX65" fmla="*/ 1576388 w 2647950"/>
                <a:gd name="connsiteY65" fmla="*/ 481012 h 652462"/>
                <a:gd name="connsiteX66" fmla="*/ 1590675 w 2647950"/>
                <a:gd name="connsiteY66" fmla="*/ 466725 h 652462"/>
                <a:gd name="connsiteX67" fmla="*/ 1638300 w 2647950"/>
                <a:gd name="connsiteY67" fmla="*/ 471487 h 652462"/>
                <a:gd name="connsiteX68" fmla="*/ 1643063 w 2647950"/>
                <a:gd name="connsiteY68" fmla="*/ 495300 h 652462"/>
                <a:gd name="connsiteX69" fmla="*/ 1657350 w 2647950"/>
                <a:gd name="connsiteY69" fmla="*/ 500062 h 652462"/>
                <a:gd name="connsiteX70" fmla="*/ 1690688 w 2647950"/>
                <a:gd name="connsiteY70" fmla="*/ 495300 h 652462"/>
                <a:gd name="connsiteX71" fmla="*/ 1704975 w 2647950"/>
                <a:gd name="connsiteY71" fmla="*/ 485775 h 652462"/>
                <a:gd name="connsiteX72" fmla="*/ 1766888 w 2647950"/>
                <a:gd name="connsiteY72" fmla="*/ 476250 h 652462"/>
                <a:gd name="connsiteX73" fmla="*/ 1781175 w 2647950"/>
                <a:gd name="connsiteY73" fmla="*/ 461962 h 652462"/>
                <a:gd name="connsiteX74" fmla="*/ 1785938 w 2647950"/>
                <a:gd name="connsiteY74" fmla="*/ 447675 h 652462"/>
                <a:gd name="connsiteX75" fmla="*/ 1790700 w 2647950"/>
                <a:gd name="connsiteY75" fmla="*/ 357187 h 652462"/>
                <a:gd name="connsiteX76" fmla="*/ 1771650 w 2647950"/>
                <a:gd name="connsiteY76" fmla="*/ 304800 h 652462"/>
                <a:gd name="connsiteX77" fmla="*/ 1752600 w 2647950"/>
                <a:gd name="connsiteY77" fmla="*/ 300037 h 652462"/>
                <a:gd name="connsiteX78" fmla="*/ 1771650 w 2647950"/>
                <a:gd name="connsiteY78" fmla="*/ 233362 h 652462"/>
                <a:gd name="connsiteX79" fmla="*/ 1781175 w 2647950"/>
                <a:gd name="connsiteY79" fmla="*/ 219075 h 652462"/>
                <a:gd name="connsiteX80" fmla="*/ 1809750 w 2647950"/>
                <a:gd name="connsiteY80" fmla="*/ 200025 h 652462"/>
                <a:gd name="connsiteX81" fmla="*/ 1819275 w 2647950"/>
                <a:gd name="connsiteY81" fmla="*/ 185737 h 652462"/>
                <a:gd name="connsiteX82" fmla="*/ 1824038 w 2647950"/>
                <a:gd name="connsiteY82" fmla="*/ 200025 h 652462"/>
                <a:gd name="connsiteX83" fmla="*/ 1824038 w 2647950"/>
                <a:gd name="connsiteY83" fmla="*/ 200025 h 652462"/>
                <a:gd name="connsiteX84" fmla="*/ 1852613 w 2647950"/>
                <a:gd name="connsiteY84" fmla="*/ 180975 h 652462"/>
                <a:gd name="connsiteX85" fmla="*/ 1866900 w 2647950"/>
                <a:gd name="connsiteY85" fmla="*/ 171450 h 652462"/>
                <a:gd name="connsiteX86" fmla="*/ 1909763 w 2647950"/>
                <a:gd name="connsiteY86" fmla="*/ 157162 h 652462"/>
                <a:gd name="connsiteX87" fmla="*/ 1924050 w 2647950"/>
                <a:gd name="connsiteY87" fmla="*/ 152400 h 652462"/>
                <a:gd name="connsiteX88" fmla="*/ 1938338 w 2647950"/>
                <a:gd name="connsiteY88" fmla="*/ 142875 h 652462"/>
                <a:gd name="connsiteX89" fmla="*/ 1947863 w 2647950"/>
                <a:gd name="connsiteY89" fmla="*/ 128587 h 652462"/>
                <a:gd name="connsiteX90" fmla="*/ 1976438 w 2647950"/>
                <a:gd name="connsiteY90" fmla="*/ 109537 h 652462"/>
                <a:gd name="connsiteX91" fmla="*/ 2033588 w 2647950"/>
                <a:gd name="connsiteY91" fmla="*/ 104775 h 652462"/>
                <a:gd name="connsiteX92" fmla="*/ 2038350 w 2647950"/>
                <a:gd name="connsiteY92" fmla="*/ 52387 h 652462"/>
                <a:gd name="connsiteX93" fmla="*/ 2066925 w 2647950"/>
                <a:gd name="connsiteY93" fmla="*/ 42862 h 652462"/>
                <a:gd name="connsiteX94" fmla="*/ 2124075 w 2647950"/>
                <a:gd name="connsiteY94" fmla="*/ 52387 h 652462"/>
                <a:gd name="connsiteX95" fmla="*/ 2152650 w 2647950"/>
                <a:gd name="connsiteY95" fmla="*/ 76200 h 652462"/>
                <a:gd name="connsiteX96" fmla="*/ 2157413 w 2647950"/>
                <a:gd name="connsiteY96" fmla="*/ 104775 h 652462"/>
                <a:gd name="connsiteX97" fmla="*/ 2171700 w 2647950"/>
                <a:gd name="connsiteY97" fmla="*/ 109537 h 652462"/>
                <a:gd name="connsiteX98" fmla="*/ 2209800 w 2647950"/>
                <a:gd name="connsiteY98" fmla="*/ 104775 h 652462"/>
                <a:gd name="connsiteX99" fmla="*/ 2224088 w 2647950"/>
                <a:gd name="connsiteY99" fmla="*/ 100012 h 652462"/>
                <a:gd name="connsiteX100" fmla="*/ 2228850 w 2647950"/>
                <a:gd name="connsiteY100" fmla="*/ 85725 h 652462"/>
                <a:gd name="connsiteX101" fmla="*/ 2295525 w 2647950"/>
                <a:gd name="connsiteY101" fmla="*/ 90487 h 652462"/>
                <a:gd name="connsiteX102" fmla="*/ 2314575 w 2647950"/>
                <a:gd name="connsiteY102" fmla="*/ 95250 h 652462"/>
                <a:gd name="connsiteX103" fmla="*/ 2343150 w 2647950"/>
                <a:gd name="connsiteY103" fmla="*/ 100012 h 652462"/>
                <a:gd name="connsiteX104" fmla="*/ 2357438 w 2647950"/>
                <a:gd name="connsiteY104" fmla="*/ 104775 h 652462"/>
                <a:gd name="connsiteX105" fmla="*/ 2390775 w 2647950"/>
                <a:gd name="connsiteY105" fmla="*/ 100012 h 652462"/>
                <a:gd name="connsiteX106" fmla="*/ 2405063 w 2647950"/>
                <a:gd name="connsiteY106" fmla="*/ 85725 h 652462"/>
                <a:gd name="connsiteX107" fmla="*/ 2433638 w 2647950"/>
                <a:gd name="connsiteY107" fmla="*/ 66675 h 652462"/>
                <a:gd name="connsiteX108" fmla="*/ 2476500 w 2647950"/>
                <a:gd name="connsiteY108" fmla="*/ 33337 h 652462"/>
                <a:gd name="connsiteX109" fmla="*/ 2547938 w 2647950"/>
                <a:gd name="connsiteY109" fmla="*/ 9525 h 652462"/>
                <a:gd name="connsiteX110" fmla="*/ 2576513 w 2647950"/>
                <a:gd name="connsiteY110" fmla="*/ 0 h 652462"/>
                <a:gd name="connsiteX111" fmla="*/ 2647950 w 2647950"/>
                <a:gd name="connsiteY111" fmla="*/ 0 h 652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2647950" h="652462">
                  <a:moveTo>
                    <a:pt x="0" y="533400"/>
                  </a:moveTo>
                  <a:cubicBezTo>
                    <a:pt x="1921" y="523795"/>
                    <a:pt x="3076" y="502307"/>
                    <a:pt x="14288" y="495300"/>
                  </a:cubicBezTo>
                  <a:cubicBezTo>
                    <a:pt x="22802" y="489979"/>
                    <a:pt x="42863" y="485775"/>
                    <a:pt x="42863" y="485775"/>
                  </a:cubicBezTo>
                  <a:cubicBezTo>
                    <a:pt x="47625" y="482600"/>
                    <a:pt x="53381" y="480558"/>
                    <a:pt x="57150" y="476250"/>
                  </a:cubicBezTo>
                  <a:cubicBezTo>
                    <a:pt x="64688" y="467635"/>
                    <a:pt x="65340" y="451295"/>
                    <a:pt x="76200" y="447675"/>
                  </a:cubicBezTo>
                  <a:lnTo>
                    <a:pt x="90488" y="442912"/>
                  </a:lnTo>
                  <a:cubicBezTo>
                    <a:pt x="95250" y="438150"/>
                    <a:pt x="100463" y="433799"/>
                    <a:pt x="104775" y="428625"/>
                  </a:cubicBezTo>
                  <a:cubicBezTo>
                    <a:pt x="108439" y="424228"/>
                    <a:pt x="109537" y="417512"/>
                    <a:pt x="114300" y="414337"/>
                  </a:cubicBezTo>
                  <a:cubicBezTo>
                    <a:pt x="119746" y="410706"/>
                    <a:pt x="127000" y="411162"/>
                    <a:pt x="133350" y="409575"/>
                  </a:cubicBezTo>
                  <a:cubicBezTo>
                    <a:pt x="143881" y="399044"/>
                    <a:pt x="148666" y="392391"/>
                    <a:pt x="161925" y="385762"/>
                  </a:cubicBezTo>
                  <a:cubicBezTo>
                    <a:pt x="166415" y="383517"/>
                    <a:pt x="171450" y="382587"/>
                    <a:pt x="176213" y="381000"/>
                  </a:cubicBezTo>
                  <a:cubicBezTo>
                    <a:pt x="180975" y="377825"/>
                    <a:pt x="185381" y="374035"/>
                    <a:pt x="190500" y="371475"/>
                  </a:cubicBezTo>
                  <a:cubicBezTo>
                    <a:pt x="229934" y="351757"/>
                    <a:pt x="178132" y="384483"/>
                    <a:pt x="219075" y="357187"/>
                  </a:cubicBezTo>
                  <a:cubicBezTo>
                    <a:pt x="245225" y="317963"/>
                    <a:pt x="226766" y="330032"/>
                    <a:pt x="276225" y="323850"/>
                  </a:cubicBezTo>
                  <a:cubicBezTo>
                    <a:pt x="281188" y="308961"/>
                    <a:pt x="286002" y="290345"/>
                    <a:pt x="300038" y="280987"/>
                  </a:cubicBezTo>
                  <a:cubicBezTo>
                    <a:pt x="304800" y="277812"/>
                    <a:pt x="309928" y="275126"/>
                    <a:pt x="314325" y="271462"/>
                  </a:cubicBezTo>
                  <a:cubicBezTo>
                    <a:pt x="338108" y="251644"/>
                    <a:pt x="317793" y="260782"/>
                    <a:pt x="342900" y="252412"/>
                  </a:cubicBezTo>
                  <a:cubicBezTo>
                    <a:pt x="409855" y="259852"/>
                    <a:pt x="367447" y="246104"/>
                    <a:pt x="400050" y="271462"/>
                  </a:cubicBezTo>
                  <a:cubicBezTo>
                    <a:pt x="409086" y="278490"/>
                    <a:pt x="428625" y="290512"/>
                    <a:pt x="428625" y="290512"/>
                  </a:cubicBezTo>
                  <a:cubicBezTo>
                    <a:pt x="439738" y="288925"/>
                    <a:pt x="451025" y="288274"/>
                    <a:pt x="461963" y="285750"/>
                  </a:cubicBezTo>
                  <a:cubicBezTo>
                    <a:pt x="471746" y="283492"/>
                    <a:pt x="481013" y="279400"/>
                    <a:pt x="490538" y="276225"/>
                  </a:cubicBezTo>
                  <a:cubicBezTo>
                    <a:pt x="495300" y="274637"/>
                    <a:pt x="499873" y="272287"/>
                    <a:pt x="504825" y="271462"/>
                  </a:cubicBezTo>
                  <a:lnTo>
                    <a:pt x="533400" y="266700"/>
                  </a:lnTo>
                  <a:cubicBezTo>
                    <a:pt x="541338" y="268287"/>
                    <a:pt x="549973" y="267842"/>
                    <a:pt x="557213" y="271462"/>
                  </a:cubicBezTo>
                  <a:cubicBezTo>
                    <a:pt x="563237" y="274474"/>
                    <a:pt x="566326" y="281438"/>
                    <a:pt x="571500" y="285750"/>
                  </a:cubicBezTo>
                  <a:cubicBezTo>
                    <a:pt x="575897" y="289414"/>
                    <a:pt x="581025" y="292100"/>
                    <a:pt x="585788" y="295275"/>
                  </a:cubicBezTo>
                  <a:cubicBezTo>
                    <a:pt x="604838" y="293687"/>
                    <a:pt x="625425" y="298174"/>
                    <a:pt x="642938" y="290512"/>
                  </a:cubicBezTo>
                  <a:cubicBezTo>
                    <a:pt x="653426" y="285924"/>
                    <a:pt x="652463" y="268287"/>
                    <a:pt x="661988" y="261937"/>
                  </a:cubicBezTo>
                  <a:cubicBezTo>
                    <a:pt x="666750" y="258762"/>
                    <a:pt x="671156" y="254972"/>
                    <a:pt x="676275" y="252412"/>
                  </a:cubicBezTo>
                  <a:cubicBezTo>
                    <a:pt x="683882" y="248609"/>
                    <a:pt x="702500" y="244919"/>
                    <a:pt x="709613" y="242887"/>
                  </a:cubicBezTo>
                  <a:cubicBezTo>
                    <a:pt x="745150" y="232733"/>
                    <a:pt x="697113" y="241102"/>
                    <a:pt x="766763" y="233362"/>
                  </a:cubicBezTo>
                  <a:cubicBezTo>
                    <a:pt x="779463" y="234950"/>
                    <a:pt x="792980" y="233372"/>
                    <a:pt x="804863" y="238125"/>
                  </a:cubicBezTo>
                  <a:cubicBezTo>
                    <a:pt x="813926" y="241750"/>
                    <a:pt x="815426" y="259997"/>
                    <a:pt x="819150" y="266700"/>
                  </a:cubicBezTo>
                  <a:cubicBezTo>
                    <a:pt x="836518" y="297963"/>
                    <a:pt x="829299" y="292308"/>
                    <a:pt x="852488" y="300037"/>
                  </a:cubicBezTo>
                  <a:cubicBezTo>
                    <a:pt x="857250" y="303212"/>
                    <a:pt x="861514" y="307307"/>
                    <a:pt x="866775" y="309562"/>
                  </a:cubicBezTo>
                  <a:cubicBezTo>
                    <a:pt x="888854" y="319025"/>
                    <a:pt x="903296" y="312384"/>
                    <a:pt x="928688" y="309562"/>
                  </a:cubicBezTo>
                  <a:lnTo>
                    <a:pt x="971550" y="295275"/>
                  </a:lnTo>
                  <a:lnTo>
                    <a:pt x="985838" y="290512"/>
                  </a:lnTo>
                  <a:cubicBezTo>
                    <a:pt x="1009779" y="292906"/>
                    <a:pt x="1037876" y="294668"/>
                    <a:pt x="1062038" y="300037"/>
                  </a:cubicBezTo>
                  <a:cubicBezTo>
                    <a:pt x="1066938" y="301126"/>
                    <a:pt x="1071563" y="303212"/>
                    <a:pt x="1076325" y="304800"/>
                  </a:cubicBezTo>
                  <a:cubicBezTo>
                    <a:pt x="1081088" y="309562"/>
                    <a:pt x="1085439" y="314775"/>
                    <a:pt x="1090613" y="319087"/>
                  </a:cubicBezTo>
                  <a:cubicBezTo>
                    <a:pt x="1095010" y="322751"/>
                    <a:pt x="1099781" y="326052"/>
                    <a:pt x="1104900" y="328612"/>
                  </a:cubicBezTo>
                  <a:cubicBezTo>
                    <a:pt x="1120859" y="336592"/>
                    <a:pt x="1148464" y="336628"/>
                    <a:pt x="1162050" y="338137"/>
                  </a:cubicBezTo>
                  <a:cubicBezTo>
                    <a:pt x="1166247" y="363319"/>
                    <a:pt x="1159672" y="366713"/>
                    <a:pt x="1181100" y="376237"/>
                  </a:cubicBezTo>
                  <a:cubicBezTo>
                    <a:pt x="1190275" y="380315"/>
                    <a:pt x="1209675" y="385762"/>
                    <a:pt x="1209675" y="385762"/>
                  </a:cubicBezTo>
                  <a:cubicBezTo>
                    <a:pt x="1213981" y="420209"/>
                    <a:pt x="1206490" y="423627"/>
                    <a:pt x="1233488" y="442912"/>
                  </a:cubicBezTo>
                  <a:cubicBezTo>
                    <a:pt x="1237573" y="445830"/>
                    <a:pt x="1243285" y="445430"/>
                    <a:pt x="1247775" y="447675"/>
                  </a:cubicBezTo>
                  <a:cubicBezTo>
                    <a:pt x="1252895" y="450235"/>
                    <a:pt x="1256832" y="454875"/>
                    <a:pt x="1262063" y="457200"/>
                  </a:cubicBezTo>
                  <a:cubicBezTo>
                    <a:pt x="1271238" y="461278"/>
                    <a:pt x="1290638" y="466725"/>
                    <a:pt x="1290638" y="466725"/>
                  </a:cubicBezTo>
                  <a:cubicBezTo>
                    <a:pt x="1301961" y="500695"/>
                    <a:pt x="1285905" y="459626"/>
                    <a:pt x="1309688" y="495300"/>
                  </a:cubicBezTo>
                  <a:cubicBezTo>
                    <a:pt x="1312473" y="499477"/>
                    <a:pt x="1312205" y="505097"/>
                    <a:pt x="1314450" y="509587"/>
                  </a:cubicBezTo>
                  <a:cubicBezTo>
                    <a:pt x="1317010" y="514707"/>
                    <a:pt x="1320800" y="519112"/>
                    <a:pt x="1323975" y="523875"/>
                  </a:cubicBezTo>
                  <a:cubicBezTo>
                    <a:pt x="1324592" y="530040"/>
                    <a:pt x="1326931" y="588743"/>
                    <a:pt x="1338263" y="600075"/>
                  </a:cubicBezTo>
                  <a:cubicBezTo>
                    <a:pt x="1343025" y="604837"/>
                    <a:pt x="1348415" y="609046"/>
                    <a:pt x="1352550" y="614362"/>
                  </a:cubicBezTo>
                  <a:cubicBezTo>
                    <a:pt x="1359578" y="623398"/>
                    <a:pt x="1360740" y="639317"/>
                    <a:pt x="1371600" y="642937"/>
                  </a:cubicBezTo>
                  <a:lnTo>
                    <a:pt x="1400175" y="652462"/>
                  </a:lnTo>
                  <a:cubicBezTo>
                    <a:pt x="1409700" y="650875"/>
                    <a:pt x="1419324" y="649795"/>
                    <a:pt x="1428750" y="647700"/>
                  </a:cubicBezTo>
                  <a:cubicBezTo>
                    <a:pt x="1433651" y="646611"/>
                    <a:pt x="1439488" y="646487"/>
                    <a:pt x="1443038" y="642937"/>
                  </a:cubicBezTo>
                  <a:cubicBezTo>
                    <a:pt x="1445320" y="640655"/>
                    <a:pt x="1452514" y="609770"/>
                    <a:pt x="1452563" y="609600"/>
                  </a:cubicBezTo>
                  <a:cubicBezTo>
                    <a:pt x="1453942" y="604773"/>
                    <a:pt x="1454887" y="599700"/>
                    <a:pt x="1457325" y="595312"/>
                  </a:cubicBezTo>
                  <a:cubicBezTo>
                    <a:pt x="1462884" y="585305"/>
                    <a:pt x="1472755" y="577597"/>
                    <a:pt x="1476375" y="566737"/>
                  </a:cubicBezTo>
                  <a:lnTo>
                    <a:pt x="1485900" y="538162"/>
                  </a:lnTo>
                  <a:lnTo>
                    <a:pt x="1490663" y="523875"/>
                  </a:lnTo>
                  <a:cubicBezTo>
                    <a:pt x="1495657" y="508894"/>
                    <a:pt x="1494421" y="505495"/>
                    <a:pt x="1509713" y="495300"/>
                  </a:cubicBezTo>
                  <a:cubicBezTo>
                    <a:pt x="1519881" y="488522"/>
                    <a:pt x="1560478" y="485978"/>
                    <a:pt x="1562100" y="485775"/>
                  </a:cubicBezTo>
                  <a:cubicBezTo>
                    <a:pt x="1566863" y="484187"/>
                    <a:pt x="1572211" y="483797"/>
                    <a:pt x="1576388" y="481012"/>
                  </a:cubicBezTo>
                  <a:cubicBezTo>
                    <a:pt x="1581992" y="477276"/>
                    <a:pt x="1584018" y="467749"/>
                    <a:pt x="1590675" y="466725"/>
                  </a:cubicBezTo>
                  <a:cubicBezTo>
                    <a:pt x="1606444" y="464299"/>
                    <a:pt x="1622425" y="469900"/>
                    <a:pt x="1638300" y="471487"/>
                  </a:cubicBezTo>
                  <a:cubicBezTo>
                    <a:pt x="1639888" y="479425"/>
                    <a:pt x="1638573" y="488565"/>
                    <a:pt x="1643063" y="495300"/>
                  </a:cubicBezTo>
                  <a:cubicBezTo>
                    <a:pt x="1645848" y="499477"/>
                    <a:pt x="1652330" y="500062"/>
                    <a:pt x="1657350" y="500062"/>
                  </a:cubicBezTo>
                  <a:cubicBezTo>
                    <a:pt x="1668575" y="500062"/>
                    <a:pt x="1679575" y="496887"/>
                    <a:pt x="1690688" y="495300"/>
                  </a:cubicBezTo>
                  <a:cubicBezTo>
                    <a:pt x="1695450" y="492125"/>
                    <a:pt x="1699856" y="488335"/>
                    <a:pt x="1704975" y="485775"/>
                  </a:cubicBezTo>
                  <a:cubicBezTo>
                    <a:pt x="1722140" y="477192"/>
                    <a:pt x="1753224" y="477616"/>
                    <a:pt x="1766888" y="476250"/>
                  </a:cubicBezTo>
                  <a:cubicBezTo>
                    <a:pt x="1771650" y="471487"/>
                    <a:pt x="1777439" y="467566"/>
                    <a:pt x="1781175" y="461962"/>
                  </a:cubicBezTo>
                  <a:cubicBezTo>
                    <a:pt x="1783960" y="457785"/>
                    <a:pt x="1785484" y="452674"/>
                    <a:pt x="1785938" y="447675"/>
                  </a:cubicBezTo>
                  <a:cubicBezTo>
                    <a:pt x="1788673" y="417595"/>
                    <a:pt x="1789113" y="387350"/>
                    <a:pt x="1790700" y="357187"/>
                  </a:cubicBezTo>
                  <a:cubicBezTo>
                    <a:pt x="1787661" y="332870"/>
                    <a:pt x="1793642" y="317367"/>
                    <a:pt x="1771650" y="304800"/>
                  </a:cubicBezTo>
                  <a:cubicBezTo>
                    <a:pt x="1765967" y="301553"/>
                    <a:pt x="1758950" y="301625"/>
                    <a:pt x="1752600" y="300037"/>
                  </a:cubicBezTo>
                  <a:cubicBezTo>
                    <a:pt x="1759391" y="225350"/>
                    <a:pt x="1744420" y="266038"/>
                    <a:pt x="1771650" y="233362"/>
                  </a:cubicBezTo>
                  <a:cubicBezTo>
                    <a:pt x="1775314" y="228965"/>
                    <a:pt x="1776867" y="222844"/>
                    <a:pt x="1781175" y="219075"/>
                  </a:cubicBezTo>
                  <a:cubicBezTo>
                    <a:pt x="1789790" y="211537"/>
                    <a:pt x="1809750" y="200025"/>
                    <a:pt x="1809750" y="200025"/>
                  </a:cubicBezTo>
                  <a:cubicBezTo>
                    <a:pt x="1812925" y="195262"/>
                    <a:pt x="1813551" y="185737"/>
                    <a:pt x="1819275" y="185737"/>
                  </a:cubicBezTo>
                  <a:cubicBezTo>
                    <a:pt x="1824295" y="185737"/>
                    <a:pt x="1824038" y="200025"/>
                    <a:pt x="1824038" y="200025"/>
                  </a:cubicBezTo>
                  <a:lnTo>
                    <a:pt x="1824038" y="200025"/>
                  </a:lnTo>
                  <a:lnTo>
                    <a:pt x="1852613" y="180975"/>
                  </a:lnTo>
                  <a:cubicBezTo>
                    <a:pt x="1857375" y="177800"/>
                    <a:pt x="1861470" y="173260"/>
                    <a:pt x="1866900" y="171450"/>
                  </a:cubicBezTo>
                  <a:lnTo>
                    <a:pt x="1909763" y="157162"/>
                  </a:lnTo>
                  <a:lnTo>
                    <a:pt x="1924050" y="152400"/>
                  </a:lnTo>
                  <a:cubicBezTo>
                    <a:pt x="1928813" y="149225"/>
                    <a:pt x="1934291" y="146922"/>
                    <a:pt x="1938338" y="142875"/>
                  </a:cubicBezTo>
                  <a:cubicBezTo>
                    <a:pt x="1942385" y="138828"/>
                    <a:pt x="1944199" y="132984"/>
                    <a:pt x="1947863" y="128587"/>
                  </a:cubicBezTo>
                  <a:cubicBezTo>
                    <a:pt x="1957154" y="117438"/>
                    <a:pt x="1962131" y="111445"/>
                    <a:pt x="1976438" y="109537"/>
                  </a:cubicBezTo>
                  <a:cubicBezTo>
                    <a:pt x="1995386" y="107011"/>
                    <a:pt x="2014538" y="106362"/>
                    <a:pt x="2033588" y="104775"/>
                  </a:cubicBezTo>
                  <a:cubicBezTo>
                    <a:pt x="2035175" y="87312"/>
                    <a:pt x="2030037" y="67826"/>
                    <a:pt x="2038350" y="52387"/>
                  </a:cubicBezTo>
                  <a:cubicBezTo>
                    <a:pt x="2043110" y="43547"/>
                    <a:pt x="2066925" y="42862"/>
                    <a:pt x="2066925" y="42862"/>
                  </a:cubicBezTo>
                  <a:cubicBezTo>
                    <a:pt x="2075321" y="43912"/>
                    <a:pt x="2111121" y="46835"/>
                    <a:pt x="2124075" y="52387"/>
                  </a:cubicBezTo>
                  <a:cubicBezTo>
                    <a:pt x="2135680" y="57360"/>
                    <a:pt x="2144067" y="67616"/>
                    <a:pt x="2152650" y="76200"/>
                  </a:cubicBezTo>
                  <a:cubicBezTo>
                    <a:pt x="2154238" y="85725"/>
                    <a:pt x="2152622" y="96391"/>
                    <a:pt x="2157413" y="104775"/>
                  </a:cubicBezTo>
                  <a:cubicBezTo>
                    <a:pt x="2159904" y="109133"/>
                    <a:pt x="2166680" y="109537"/>
                    <a:pt x="2171700" y="109537"/>
                  </a:cubicBezTo>
                  <a:cubicBezTo>
                    <a:pt x="2184499" y="109537"/>
                    <a:pt x="2197100" y="106362"/>
                    <a:pt x="2209800" y="104775"/>
                  </a:cubicBezTo>
                  <a:cubicBezTo>
                    <a:pt x="2214563" y="103187"/>
                    <a:pt x="2220538" y="103562"/>
                    <a:pt x="2224088" y="100012"/>
                  </a:cubicBezTo>
                  <a:cubicBezTo>
                    <a:pt x="2227638" y="96462"/>
                    <a:pt x="2223874" y="86388"/>
                    <a:pt x="2228850" y="85725"/>
                  </a:cubicBezTo>
                  <a:cubicBezTo>
                    <a:pt x="2250936" y="82780"/>
                    <a:pt x="2273300" y="88900"/>
                    <a:pt x="2295525" y="90487"/>
                  </a:cubicBezTo>
                  <a:cubicBezTo>
                    <a:pt x="2301875" y="92075"/>
                    <a:pt x="2308157" y="93966"/>
                    <a:pt x="2314575" y="95250"/>
                  </a:cubicBezTo>
                  <a:cubicBezTo>
                    <a:pt x="2324044" y="97144"/>
                    <a:pt x="2333724" y="97917"/>
                    <a:pt x="2343150" y="100012"/>
                  </a:cubicBezTo>
                  <a:cubicBezTo>
                    <a:pt x="2348051" y="101101"/>
                    <a:pt x="2352675" y="103187"/>
                    <a:pt x="2357438" y="104775"/>
                  </a:cubicBezTo>
                  <a:cubicBezTo>
                    <a:pt x="2368550" y="103187"/>
                    <a:pt x="2380353" y="104181"/>
                    <a:pt x="2390775" y="100012"/>
                  </a:cubicBezTo>
                  <a:cubicBezTo>
                    <a:pt x="2397028" y="97511"/>
                    <a:pt x="2399747" y="89860"/>
                    <a:pt x="2405063" y="85725"/>
                  </a:cubicBezTo>
                  <a:cubicBezTo>
                    <a:pt x="2414099" y="78697"/>
                    <a:pt x="2425544" y="74770"/>
                    <a:pt x="2433638" y="66675"/>
                  </a:cubicBezTo>
                  <a:cubicBezTo>
                    <a:pt x="2445966" y="54346"/>
                    <a:pt x="2459409" y="39034"/>
                    <a:pt x="2476500" y="33337"/>
                  </a:cubicBezTo>
                  <a:lnTo>
                    <a:pt x="2547938" y="9525"/>
                  </a:lnTo>
                  <a:cubicBezTo>
                    <a:pt x="2547943" y="9523"/>
                    <a:pt x="2576508" y="0"/>
                    <a:pt x="2576513" y="0"/>
                  </a:cubicBezTo>
                  <a:lnTo>
                    <a:pt x="2647950" y="0"/>
                  </a:lnTo>
                </a:path>
              </a:pathLst>
            </a:cu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7065504" y="2049323"/>
              <a:ext cx="249206" cy="2013497"/>
            </a:xfrm>
            <a:custGeom>
              <a:avLst/>
              <a:gdLst>
                <a:gd name="connsiteX0" fmla="*/ 95430 w 366893"/>
                <a:gd name="connsiteY0" fmla="*/ 0 h 3152775"/>
                <a:gd name="connsiteX1" fmla="*/ 71618 w 366893"/>
                <a:gd name="connsiteY1" fmla="*/ 38100 h 3152775"/>
                <a:gd name="connsiteX2" fmla="*/ 66855 w 366893"/>
                <a:gd name="connsiteY2" fmla="*/ 57150 h 3152775"/>
                <a:gd name="connsiteX3" fmla="*/ 62093 w 366893"/>
                <a:gd name="connsiteY3" fmla="*/ 90487 h 3152775"/>
                <a:gd name="connsiteX4" fmla="*/ 47805 w 366893"/>
                <a:gd name="connsiteY4" fmla="*/ 133350 h 3152775"/>
                <a:gd name="connsiteX5" fmla="*/ 38280 w 366893"/>
                <a:gd name="connsiteY5" fmla="*/ 166687 h 3152775"/>
                <a:gd name="connsiteX6" fmla="*/ 47805 w 366893"/>
                <a:gd name="connsiteY6" fmla="*/ 209550 h 3152775"/>
                <a:gd name="connsiteX7" fmla="*/ 62093 w 366893"/>
                <a:gd name="connsiteY7" fmla="*/ 219075 h 3152775"/>
                <a:gd name="connsiteX8" fmla="*/ 66855 w 366893"/>
                <a:gd name="connsiteY8" fmla="*/ 233362 h 3152775"/>
                <a:gd name="connsiteX9" fmla="*/ 52568 w 366893"/>
                <a:gd name="connsiteY9" fmla="*/ 266700 h 3152775"/>
                <a:gd name="connsiteX10" fmla="*/ 47805 w 366893"/>
                <a:gd name="connsiteY10" fmla="*/ 357187 h 3152775"/>
                <a:gd name="connsiteX11" fmla="*/ 62093 w 366893"/>
                <a:gd name="connsiteY11" fmla="*/ 414337 h 3152775"/>
                <a:gd name="connsiteX12" fmla="*/ 66855 w 366893"/>
                <a:gd name="connsiteY12" fmla="*/ 433387 h 3152775"/>
                <a:gd name="connsiteX13" fmla="*/ 76380 w 366893"/>
                <a:gd name="connsiteY13" fmla="*/ 504825 h 3152775"/>
                <a:gd name="connsiteX14" fmla="*/ 85905 w 366893"/>
                <a:gd name="connsiteY14" fmla="*/ 523875 h 3152775"/>
                <a:gd name="connsiteX15" fmla="*/ 104955 w 366893"/>
                <a:gd name="connsiteY15" fmla="*/ 566737 h 3152775"/>
                <a:gd name="connsiteX16" fmla="*/ 100193 w 366893"/>
                <a:gd name="connsiteY16" fmla="*/ 590550 h 3152775"/>
                <a:gd name="connsiteX17" fmla="*/ 90668 w 366893"/>
                <a:gd name="connsiteY17" fmla="*/ 604837 h 3152775"/>
                <a:gd name="connsiteX18" fmla="*/ 85905 w 366893"/>
                <a:gd name="connsiteY18" fmla="*/ 619125 h 3152775"/>
                <a:gd name="connsiteX19" fmla="*/ 90668 w 366893"/>
                <a:gd name="connsiteY19" fmla="*/ 666750 h 3152775"/>
                <a:gd name="connsiteX20" fmla="*/ 95430 w 366893"/>
                <a:gd name="connsiteY20" fmla="*/ 681037 h 3152775"/>
                <a:gd name="connsiteX21" fmla="*/ 109718 w 366893"/>
                <a:gd name="connsiteY21" fmla="*/ 685800 h 3152775"/>
                <a:gd name="connsiteX22" fmla="*/ 143055 w 366893"/>
                <a:gd name="connsiteY22" fmla="*/ 690562 h 3152775"/>
                <a:gd name="connsiteX23" fmla="*/ 204968 w 366893"/>
                <a:gd name="connsiteY23" fmla="*/ 681037 h 3152775"/>
                <a:gd name="connsiteX24" fmla="*/ 233543 w 366893"/>
                <a:gd name="connsiteY24" fmla="*/ 671512 h 3152775"/>
                <a:gd name="connsiteX25" fmla="*/ 266880 w 366893"/>
                <a:gd name="connsiteY25" fmla="*/ 661987 h 3152775"/>
                <a:gd name="connsiteX26" fmla="*/ 262118 w 366893"/>
                <a:gd name="connsiteY26" fmla="*/ 676275 h 3152775"/>
                <a:gd name="connsiteX27" fmla="*/ 252593 w 366893"/>
                <a:gd name="connsiteY27" fmla="*/ 690562 h 3152775"/>
                <a:gd name="connsiteX28" fmla="*/ 238305 w 366893"/>
                <a:gd name="connsiteY28" fmla="*/ 723900 h 3152775"/>
                <a:gd name="connsiteX29" fmla="*/ 243068 w 366893"/>
                <a:gd name="connsiteY29" fmla="*/ 795337 h 3152775"/>
                <a:gd name="connsiteX30" fmla="*/ 262118 w 366893"/>
                <a:gd name="connsiteY30" fmla="*/ 823912 h 3152775"/>
                <a:gd name="connsiteX31" fmla="*/ 252593 w 366893"/>
                <a:gd name="connsiteY31" fmla="*/ 833437 h 3152775"/>
                <a:gd name="connsiteX32" fmla="*/ 247830 w 366893"/>
                <a:gd name="connsiteY32" fmla="*/ 819150 h 3152775"/>
                <a:gd name="connsiteX33" fmla="*/ 219255 w 366893"/>
                <a:gd name="connsiteY33" fmla="*/ 795337 h 3152775"/>
                <a:gd name="connsiteX34" fmla="*/ 190680 w 366893"/>
                <a:gd name="connsiteY34" fmla="*/ 766762 h 3152775"/>
                <a:gd name="connsiteX35" fmla="*/ 162105 w 366893"/>
                <a:gd name="connsiteY35" fmla="*/ 742950 h 3152775"/>
                <a:gd name="connsiteX36" fmla="*/ 143055 w 366893"/>
                <a:gd name="connsiteY36" fmla="*/ 738187 h 3152775"/>
                <a:gd name="connsiteX37" fmla="*/ 90668 w 366893"/>
                <a:gd name="connsiteY37" fmla="*/ 771525 h 3152775"/>
                <a:gd name="connsiteX38" fmla="*/ 81143 w 366893"/>
                <a:gd name="connsiteY38" fmla="*/ 785812 h 3152775"/>
                <a:gd name="connsiteX39" fmla="*/ 71618 w 366893"/>
                <a:gd name="connsiteY39" fmla="*/ 814387 h 3152775"/>
                <a:gd name="connsiteX40" fmla="*/ 76380 w 366893"/>
                <a:gd name="connsiteY40" fmla="*/ 857250 h 3152775"/>
                <a:gd name="connsiteX41" fmla="*/ 81143 w 366893"/>
                <a:gd name="connsiteY41" fmla="*/ 871537 h 3152775"/>
                <a:gd name="connsiteX42" fmla="*/ 71618 w 366893"/>
                <a:gd name="connsiteY42" fmla="*/ 909637 h 3152775"/>
                <a:gd name="connsiteX43" fmla="*/ 85905 w 366893"/>
                <a:gd name="connsiteY43" fmla="*/ 938212 h 3152775"/>
                <a:gd name="connsiteX44" fmla="*/ 100193 w 366893"/>
                <a:gd name="connsiteY44" fmla="*/ 942975 h 3152775"/>
                <a:gd name="connsiteX45" fmla="*/ 128768 w 366893"/>
                <a:gd name="connsiteY45" fmla="*/ 957262 h 3152775"/>
                <a:gd name="connsiteX46" fmla="*/ 143055 w 366893"/>
                <a:gd name="connsiteY46" fmla="*/ 966787 h 3152775"/>
                <a:gd name="connsiteX47" fmla="*/ 185918 w 366893"/>
                <a:gd name="connsiteY47" fmla="*/ 1004887 h 3152775"/>
                <a:gd name="connsiteX48" fmla="*/ 204968 w 366893"/>
                <a:gd name="connsiteY48" fmla="*/ 1009650 h 3152775"/>
                <a:gd name="connsiteX49" fmla="*/ 233543 w 366893"/>
                <a:gd name="connsiteY49" fmla="*/ 1000125 h 3152775"/>
                <a:gd name="connsiteX50" fmla="*/ 228780 w 366893"/>
                <a:gd name="connsiteY50" fmla="*/ 966787 h 3152775"/>
                <a:gd name="connsiteX51" fmla="*/ 224018 w 366893"/>
                <a:gd name="connsiteY51" fmla="*/ 952500 h 3152775"/>
                <a:gd name="connsiteX52" fmla="*/ 209730 w 366893"/>
                <a:gd name="connsiteY52" fmla="*/ 947737 h 3152775"/>
                <a:gd name="connsiteX53" fmla="*/ 200205 w 366893"/>
                <a:gd name="connsiteY53" fmla="*/ 933450 h 3152775"/>
                <a:gd name="connsiteX54" fmla="*/ 214493 w 366893"/>
                <a:gd name="connsiteY54" fmla="*/ 923925 h 3152775"/>
                <a:gd name="connsiteX55" fmla="*/ 262118 w 366893"/>
                <a:gd name="connsiteY55" fmla="*/ 928687 h 3152775"/>
                <a:gd name="connsiteX56" fmla="*/ 276405 w 366893"/>
                <a:gd name="connsiteY56" fmla="*/ 942975 h 3152775"/>
                <a:gd name="connsiteX57" fmla="*/ 285930 w 366893"/>
                <a:gd name="connsiteY57" fmla="*/ 971550 h 3152775"/>
                <a:gd name="connsiteX58" fmla="*/ 285930 w 366893"/>
                <a:gd name="connsiteY58" fmla="*/ 1052512 h 3152775"/>
                <a:gd name="connsiteX59" fmla="*/ 257355 w 366893"/>
                <a:gd name="connsiteY59" fmla="*/ 1076325 h 3152775"/>
                <a:gd name="connsiteX60" fmla="*/ 243068 w 366893"/>
                <a:gd name="connsiteY60" fmla="*/ 1090612 h 3152775"/>
                <a:gd name="connsiteX61" fmla="*/ 243068 w 366893"/>
                <a:gd name="connsiteY61" fmla="*/ 1138237 h 3152775"/>
                <a:gd name="connsiteX62" fmla="*/ 262118 w 366893"/>
                <a:gd name="connsiteY62" fmla="*/ 1133475 h 3152775"/>
                <a:gd name="connsiteX63" fmla="*/ 252593 w 366893"/>
                <a:gd name="connsiteY63" fmla="*/ 1147762 h 3152775"/>
                <a:gd name="connsiteX64" fmla="*/ 252593 w 366893"/>
                <a:gd name="connsiteY64" fmla="*/ 1204912 h 3152775"/>
                <a:gd name="connsiteX65" fmla="*/ 276405 w 366893"/>
                <a:gd name="connsiteY65" fmla="*/ 1233487 h 3152775"/>
                <a:gd name="connsiteX66" fmla="*/ 290693 w 366893"/>
                <a:gd name="connsiteY66" fmla="*/ 1276350 h 3152775"/>
                <a:gd name="connsiteX67" fmla="*/ 295455 w 366893"/>
                <a:gd name="connsiteY67" fmla="*/ 1290637 h 3152775"/>
                <a:gd name="connsiteX68" fmla="*/ 314505 w 366893"/>
                <a:gd name="connsiteY68" fmla="*/ 1319212 h 3152775"/>
                <a:gd name="connsiteX69" fmla="*/ 328793 w 366893"/>
                <a:gd name="connsiteY69" fmla="*/ 1347787 h 3152775"/>
                <a:gd name="connsiteX70" fmla="*/ 324030 w 366893"/>
                <a:gd name="connsiteY70" fmla="*/ 1385887 h 3152775"/>
                <a:gd name="connsiteX71" fmla="*/ 319268 w 366893"/>
                <a:gd name="connsiteY71" fmla="*/ 1400175 h 3152775"/>
                <a:gd name="connsiteX72" fmla="*/ 338318 w 366893"/>
                <a:gd name="connsiteY72" fmla="*/ 1433512 h 3152775"/>
                <a:gd name="connsiteX73" fmla="*/ 343080 w 366893"/>
                <a:gd name="connsiteY73" fmla="*/ 1447800 h 3152775"/>
                <a:gd name="connsiteX74" fmla="*/ 328793 w 366893"/>
                <a:gd name="connsiteY74" fmla="*/ 1476375 h 3152775"/>
                <a:gd name="connsiteX75" fmla="*/ 319268 w 366893"/>
                <a:gd name="connsiteY75" fmla="*/ 1528762 h 3152775"/>
                <a:gd name="connsiteX76" fmla="*/ 324030 w 366893"/>
                <a:gd name="connsiteY76" fmla="*/ 1595437 h 3152775"/>
                <a:gd name="connsiteX77" fmla="*/ 328793 w 366893"/>
                <a:gd name="connsiteY77" fmla="*/ 1609725 h 3152775"/>
                <a:gd name="connsiteX78" fmla="*/ 343080 w 366893"/>
                <a:gd name="connsiteY78" fmla="*/ 1619250 h 3152775"/>
                <a:gd name="connsiteX79" fmla="*/ 352605 w 366893"/>
                <a:gd name="connsiteY79" fmla="*/ 1633537 h 3152775"/>
                <a:gd name="connsiteX80" fmla="*/ 362130 w 366893"/>
                <a:gd name="connsiteY80" fmla="*/ 1671637 h 3152775"/>
                <a:gd name="connsiteX81" fmla="*/ 352605 w 366893"/>
                <a:gd name="connsiteY81" fmla="*/ 1728787 h 3152775"/>
                <a:gd name="connsiteX82" fmla="*/ 343080 w 366893"/>
                <a:gd name="connsiteY82" fmla="*/ 1771650 h 3152775"/>
                <a:gd name="connsiteX83" fmla="*/ 362130 w 366893"/>
                <a:gd name="connsiteY83" fmla="*/ 1790700 h 3152775"/>
                <a:gd name="connsiteX84" fmla="*/ 366893 w 366893"/>
                <a:gd name="connsiteY84" fmla="*/ 1804987 h 3152775"/>
                <a:gd name="connsiteX85" fmla="*/ 362130 w 366893"/>
                <a:gd name="connsiteY85" fmla="*/ 1824037 h 3152775"/>
                <a:gd name="connsiteX86" fmla="*/ 309743 w 366893"/>
                <a:gd name="connsiteY86" fmla="*/ 1828800 h 3152775"/>
                <a:gd name="connsiteX87" fmla="*/ 295455 w 366893"/>
                <a:gd name="connsiteY87" fmla="*/ 1833562 h 3152775"/>
                <a:gd name="connsiteX88" fmla="*/ 285930 w 366893"/>
                <a:gd name="connsiteY88" fmla="*/ 1847850 h 3152775"/>
                <a:gd name="connsiteX89" fmla="*/ 295455 w 366893"/>
                <a:gd name="connsiteY89" fmla="*/ 1885950 h 3152775"/>
                <a:gd name="connsiteX90" fmla="*/ 290693 w 366893"/>
                <a:gd name="connsiteY90" fmla="*/ 1933575 h 3152775"/>
                <a:gd name="connsiteX91" fmla="*/ 276405 w 366893"/>
                <a:gd name="connsiteY91" fmla="*/ 1943100 h 3152775"/>
                <a:gd name="connsiteX92" fmla="*/ 233543 w 366893"/>
                <a:gd name="connsiteY92" fmla="*/ 1962150 h 3152775"/>
                <a:gd name="connsiteX93" fmla="*/ 228780 w 366893"/>
                <a:gd name="connsiteY93" fmla="*/ 1976437 h 3152775"/>
                <a:gd name="connsiteX94" fmla="*/ 243068 w 366893"/>
                <a:gd name="connsiteY94" fmla="*/ 2005012 h 3152775"/>
                <a:gd name="connsiteX95" fmla="*/ 266880 w 366893"/>
                <a:gd name="connsiteY95" fmla="*/ 2038350 h 3152775"/>
                <a:gd name="connsiteX96" fmla="*/ 271643 w 366893"/>
                <a:gd name="connsiteY96" fmla="*/ 2052637 h 3152775"/>
                <a:gd name="connsiteX97" fmla="*/ 257355 w 366893"/>
                <a:gd name="connsiteY97" fmla="*/ 2095500 h 3152775"/>
                <a:gd name="connsiteX98" fmla="*/ 252593 w 366893"/>
                <a:gd name="connsiteY98" fmla="*/ 2109787 h 3152775"/>
                <a:gd name="connsiteX99" fmla="*/ 224018 w 366893"/>
                <a:gd name="connsiteY99" fmla="*/ 2128837 h 3152775"/>
                <a:gd name="connsiteX100" fmla="*/ 214493 w 366893"/>
                <a:gd name="connsiteY100" fmla="*/ 2143125 h 3152775"/>
                <a:gd name="connsiteX101" fmla="*/ 209730 w 366893"/>
                <a:gd name="connsiteY101" fmla="*/ 2157412 h 3152775"/>
                <a:gd name="connsiteX102" fmla="*/ 195443 w 366893"/>
                <a:gd name="connsiteY102" fmla="*/ 2171700 h 3152775"/>
                <a:gd name="connsiteX103" fmla="*/ 185918 w 366893"/>
                <a:gd name="connsiteY103" fmla="*/ 2343150 h 3152775"/>
                <a:gd name="connsiteX104" fmla="*/ 171630 w 366893"/>
                <a:gd name="connsiteY104" fmla="*/ 2386012 h 3152775"/>
                <a:gd name="connsiteX105" fmla="*/ 166868 w 366893"/>
                <a:gd name="connsiteY105" fmla="*/ 2409825 h 3152775"/>
                <a:gd name="connsiteX106" fmla="*/ 157343 w 366893"/>
                <a:gd name="connsiteY106" fmla="*/ 2438400 h 3152775"/>
                <a:gd name="connsiteX107" fmla="*/ 147818 w 366893"/>
                <a:gd name="connsiteY107" fmla="*/ 2481262 h 3152775"/>
                <a:gd name="connsiteX108" fmla="*/ 143055 w 366893"/>
                <a:gd name="connsiteY108" fmla="*/ 2571750 h 3152775"/>
                <a:gd name="connsiteX109" fmla="*/ 138293 w 366893"/>
                <a:gd name="connsiteY109" fmla="*/ 2600325 h 3152775"/>
                <a:gd name="connsiteX110" fmla="*/ 114480 w 366893"/>
                <a:gd name="connsiteY110" fmla="*/ 2628900 h 3152775"/>
                <a:gd name="connsiteX111" fmla="*/ 95430 w 366893"/>
                <a:gd name="connsiteY111" fmla="*/ 2657475 h 3152775"/>
                <a:gd name="connsiteX112" fmla="*/ 85905 w 366893"/>
                <a:gd name="connsiteY112" fmla="*/ 2747962 h 3152775"/>
                <a:gd name="connsiteX113" fmla="*/ 81143 w 366893"/>
                <a:gd name="connsiteY113" fmla="*/ 2762250 h 3152775"/>
                <a:gd name="connsiteX114" fmla="*/ 66855 w 366893"/>
                <a:gd name="connsiteY114" fmla="*/ 2771775 h 3152775"/>
                <a:gd name="connsiteX115" fmla="*/ 62093 w 366893"/>
                <a:gd name="connsiteY115" fmla="*/ 2786062 h 3152775"/>
                <a:gd name="connsiteX116" fmla="*/ 47805 w 366893"/>
                <a:gd name="connsiteY116" fmla="*/ 2814637 h 3152775"/>
                <a:gd name="connsiteX117" fmla="*/ 43043 w 366893"/>
                <a:gd name="connsiteY117" fmla="*/ 2838450 h 3152775"/>
                <a:gd name="connsiteX118" fmla="*/ 28755 w 366893"/>
                <a:gd name="connsiteY118" fmla="*/ 2881312 h 3152775"/>
                <a:gd name="connsiteX119" fmla="*/ 19230 w 366893"/>
                <a:gd name="connsiteY119" fmla="*/ 2909887 h 3152775"/>
                <a:gd name="connsiteX120" fmla="*/ 4943 w 366893"/>
                <a:gd name="connsiteY120" fmla="*/ 2924175 h 3152775"/>
                <a:gd name="connsiteX121" fmla="*/ 4943 w 366893"/>
                <a:gd name="connsiteY121" fmla="*/ 2967037 h 3152775"/>
                <a:gd name="connsiteX122" fmla="*/ 9705 w 366893"/>
                <a:gd name="connsiteY122" fmla="*/ 3014662 h 3152775"/>
                <a:gd name="connsiteX123" fmla="*/ 4943 w 366893"/>
                <a:gd name="connsiteY123" fmla="*/ 3114675 h 3152775"/>
                <a:gd name="connsiteX124" fmla="*/ 9705 w 366893"/>
                <a:gd name="connsiteY124" fmla="*/ 3152775 h 31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366893" h="3152775">
                  <a:moveTo>
                    <a:pt x="95430" y="0"/>
                  </a:moveTo>
                  <a:cubicBezTo>
                    <a:pt x="87493" y="12700"/>
                    <a:pt x="75251" y="23571"/>
                    <a:pt x="71618" y="38100"/>
                  </a:cubicBezTo>
                  <a:cubicBezTo>
                    <a:pt x="70030" y="44450"/>
                    <a:pt x="68026" y="50710"/>
                    <a:pt x="66855" y="57150"/>
                  </a:cubicBezTo>
                  <a:cubicBezTo>
                    <a:pt x="64847" y="68194"/>
                    <a:pt x="64617" y="79549"/>
                    <a:pt x="62093" y="90487"/>
                  </a:cubicBezTo>
                  <a:cubicBezTo>
                    <a:pt x="47774" y="152536"/>
                    <a:pt x="57346" y="95181"/>
                    <a:pt x="47805" y="133350"/>
                  </a:cubicBezTo>
                  <a:cubicBezTo>
                    <a:pt x="41826" y="157270"/>
                    <a:pt x="45113" y="146191"/>
                    <a:pt x="38280" y="166687"/>
                  </a:cubicBezTo>
                  <a:cubicBezTo>
                    <a:pt x="38328" y="166975"/>
                    <a:pt x="42870" y="203381"/>
                    <a:pt x="47805" y="209550"/>
                  </a:cubicBezTo>
                  <a:cubicBezTo>
                    <a:pt x="51381" y="214020"/>
                    <a:pt x="57330" y="215900"/>
                    <a:pt x="62093" y="219075"/>
                  </a:cubicBezTo>
                  <a:cubicBezTo>
                    <a:pt x="63680" y="223837"/>
                    <a:pt x="66855" y="228342"/>
                    <a:pt x="66855" y="233362"/>
                  </a:cubicBezTo>
                  <a:cubicBezTo>
                    <a:pt x="66855" y="248740"/>
                    <a:pt x="60345" y="255034"/>
                    <a:pt x="52568" y="266700"/>
                  </a:cubicBezTo>
                  <a:cubicBezTo>
                    <a:pt x="50980" y="296862"/>
                    <a:pt x="47805" y="326983"/>
                    <a:pt x="47805" y="357187"/>
                  </a:cubicBezTo>
                  <a:cubicBezTo>
                    <a:pt x="47805" y="382111"/>
                    <a:pt x="56183" y="390695"/>
                    <a:pt x="62093" y="414337"/>
                  </a:cubicBezTo>
                  <a:lnTo>
                    <a:pt x="66855" y="433387"/>
                  </a:lnTo>
                  <a:cubicBezTo>
                    <a:pt x="68345" y="449779"/>
                    <a:pt x="68808" y="484634"/>
                    <a:pt x="76380" y="504825"/>
                  </a:cubicBezTo>
                  <a:cubicBezTo>
                    <a:pt x="78873" y="511473"/>
                    <a:pt x="83268" y="517283"/>
                    <a:pt x="85905" y="523875"/>
                  </a:cubicBezTo>
                  <a:cubicBezTo>
                    <a:pt x="102907" y="566380"/>
                    <a:pt x="86630" y="539250"/>
                    <a:pt x="104955" y="566737"/>
                  </a:cubicBezTo>
                  <a:cubicBezTo>
                    <a:pt x="103368" y="574675"/>
                    <a:pt x="103035" y="582971"/>
                    <a:pt x="100193" y="590550"/>
                  </a:cubicBezTo>
                  <a:cubicBezTo>
                    <a:pt x="98183" y="595909"/>
                    <a:pt x="93228" y="599718"/>
                    <a:pt x="90668" y="604837"/>
                  </a:cubicBezTo>
                  <a:cubicBezTo>
                    <a:pt x="88423" y="609327"/>
                    <a:pt x="87493" y="614362"/>
                    <a:pt x="85905" y="619125"/>
                  </a:cubicBezTo>
                  <a:cubicBezTo>
                    <a:pt x="87493" y="635000"/>
                    <a:pt x="88242" y="650981"/>
                    <a:pt x="90668" y="666750"/>
                  </a:cubicBezTo>
                  <a:cubicBezTo>
                    <a:pt x="91431" y="671712"/>
                    <a:pt x="91880" y="677487"/>
                    <a:pt x="95430" y="681037"/>
                  </a:cubicBezTo>
                  <a:cubicBezTo>
                    <a:pt x="98980" y="684587"/>
                    <a:pt x="104795" y="684815"/>
                    <a:pt x="109718" y="685800"/>
                  </a:cubicBezTo>
                  <a:cubicBezTo>
                    <a:pt x="120725" y="688001"/>
                    <a:pt x="131943" y="688975"/>
                    <a:pt x="143055" y="690562"/>
                  </a:cubicBezTo>
                  <a:cubicBezTo>
                    <a:pt x="173249" y="687207"/>
                    <a:pt x="180702" y="688317"/>
                    <a:pt x="204968" y="681037"/>
                  </a:cubicBezTo>
                  <a:cubicBezTo>
                    <a:pt x="214585" y="678152"/>
                    <a:pt x="233543" y="671512"/>
                    <a:pt x="233543" y="671512"/>
                  </a:cubicBezTo>
                  <a:cubicBezTo>
                    <a:pt x="238454" y="656779"/>
                    <a:pt x="238941" y="639636"/>
                    <a:pt x="266880" y="661987"/>
                  </a:cubicBezTo>
                  <a:cubicBezTo>
                    <a:pt x="270800" y="665123"/>
                    <a:pt x="264363" y="671785"/>
                    <a:pt x="262118" y="676275"/>
                  </a:cubicBezTo>
                  <a:cubicBezTo>
                    <a:pt x="259558" y="681394"/>
                    <a:pt x="255433" y="685592"/>
                    <a:pt x="252593" y="690562"/>
                  </a:cubicBezTo>
                  <a:cubicBezTo>
                    <a:pt x="243177" y="707039"/>
                    <a:pt x="243648" y="707872"/>
                    <a:pt x="238305" y="723900"/>
                  </a:cubicBezTo>
                  <a:cubicBezTo>
                    <a:pt x="239893" y="747712"/>
                    <a:pt x="237540" y="772121"/>
                    <a:pt x="243068" y="795337"/>
                  </a:cubicBezTo>
                  <a:cubicBezTo>
                    <a:pt x="245720" y="806473"/>
                    <a:pt x="262118" y="823912"/>
                    <a:pt x="262118" y="823912"/>
                  </a:cubicBezTo>
                  <a:cubicBezTo>
                    <a:pt x="262119" y="823915"/>
                    <a:pt x="277991" y="858835"/>
                    <a:pt x="252593" y="833437"/>
                  </a:cubicBezTo>
                  <a:cubicBezTo>
                    <a:pt x="249043" y="829887"/>
                    <a:pt x="250615" y="823327"/>
                    <a:pt x="247830" y="819150"/>
                  </a:cubicBezTo>
                  <a:cubicBezTo>
                    <a:pt x="240494" y="808147"/>
                    <a:pt x="229800" y="802367"/>
                    <a:pt x="219255" y="795337"/>
                  </a:cubicBezTo>
                  <a:cubicBezTo>
                    <a:pt x="202487" y="770186"/>
                    <a:pt x="218247" y="790391"/>
                    <a:pt x="190680" y="766762"/>
                  </a:cubicBezTo>
                  <a:cubicBezTo>
                    <a:pt x="179236" y="756953"/>
                    <a:pt x="176141" y="748966"/>
                    <a:pt x="162105" y="742950"/>
                  </a:cubicBezTo>
                  <a:cubicBezTo>
                    <a:pt x="156089" y="740372"/>
                    <a:pt x="149405" y="739775"/>
                    <a:pt x="143055" y="738187"/>
                  </a:cubicBezTo>
                  <a:cubicBezTo>
                    <a:pt x="98385" y="744569"/>
                    <a:pt x="115945" y="733610"/>
                    <a:pt x="90668" y="771525"/>
                  </a:cubicBezTo>
                  <a:cubicBezTo>
                    <a:pt x="87493" y="776287"/>
                    <a:pt x="82953" y="780382"/>
                    <a:pt x="81143" y="785812"/>
                  </a:cubicBezTo>
                  <a:lnTo>
                    <a:pt x="71618" y="814387"/>
                  </a:lnTo>
                  <a:cubicBezTo>
                    <a:pt x="73205" y="828675"/>
                    <a:pt x="74017" y="843070"/>
                    <a:pt x="76380" y="857250"/>
                  </a:cubicBezTo>
                  <a:cubicBezTo>
                    <a:pt x="77205" y="862202"/>
                    <a:pt x="81143" y="866517"/>
                    <a:pt x="81143" y="871537"/>
                  </a:cubicBezTo>
                  <a:cubicBezTo>
                    <a:pt x="81143" y="883029"/>
                    <a:pt x="75375" y="898364"/>
                    <a:pt x="71618" y="909637"/>
                  </a:cubicBezTo>
                  <a:cubicBezTo>
                    <a:pt x="74755" y="919050"/>
                    <a:pt x="77511" y="931497"/>
                    <a:pt x="85905" y="938212"/>
                  </a:cubicBezTo>
                  <a:cubicBezTo>
                    <a:pt x="89825" y="941348"/>
                    <a:pt x="95703" y="940730"/>
                    <a:pt x="100193" y="942975"/>
                  </a:cubicBezTo>
                  <a:cubicBezTo>
                    <a:pt x="137115" y="961436"/>
                    <a:pt x="92861" y="945295"/>
                    <a:pt x="128768" y="957262"/>
                  </a:cubicBezTo>
                  <a:cubicBezTo>
                    <a:pt x="133530" y="960437"/>
                    <a:pt x="138777" y="962984"/>
                    <a:pt x="143055" y="966787"/>
                  </a:cubicBezTo>
                  <a:cubicBezTo>
                    <a:pt x="152520" y="975201"/>
                    <a:pt x="170262" y="998177"/>
                    <a:pt x="185918" y="1004887"/>
                  </a:cubicBezTo>
                  <a:cubicBezTo>
                    <a:pt x="191934" y="1007465"/>
                    <a:pt x="198618" y="1008062"/>
                    <a:pt x="204968" y="1009650"/>
                  </a:cubicBezTo>
                  <a:cubicBezTo>
                    <a:pt x="214493" y="1006475"/>
                    <a:pt x="228667" y="1008902"/>
                    <a:pt x="233543" y="1000125"/>
                  </a:cubicBezTo>
                  <a:cubicBezTo>
                    <a:pt x="238994" y="990312"/>
                    <a:pt x="230982" y="977795"/>
                    <a:pt x="228780" y="966787"/>
                  </a:cubicBezTo>
                  <a:cubicBezTo>
                    <a:pt x="227796" y="961865"/>
                    <a:pt x="227568" y="956050"/>
                    <a:pt x="224018" y="952500"/>
                  </a:cubicBezTo>
                  <a:cubicBezTo>
                    <a:pt x="220468" y="948950"/>
                    <a:pt x="214493" y="949325"/>
                    <a:pt x="209730" y="947737"/>
                  </a:cubicBezTo>
                  <a:cubicBezTo>
                    <a:pt x="206555" y="942975"/>
                    <a:pt x="199082" y="939062"/>
                    <a:pt x="200205" y="933450"/>
                  </a:cubicBezTo>
                  <a:cubicBezTo>
                    <a:pt x="201328" y="927837"/>
                    <a:pt x="208786" y="924364"/>
                    <a:pt x="214493" y="923925"/>
                  </a:cubicBezTo>
                  <a:cubicBezTo>
                    <a:pt x="230400" y="922701"/>
                    <a:pt x="246243" y="927100"/>
                    <a:pt x="262118" y="928687"/>
                  </a:cubicBezTo>
                  <a:cubicBezTo>
                    <a:pt x="266880" y="933450"/>
                    <a:pt x="273134" y="937087"/>
                    <a:pt x="276405" y="942975"/>
                  </a:cubicBezTo>
                  <a:cubicBezTo>
                    <a:pt x="281281" y="951752"/>
                    <a:pt x="285930" y="971550"/>
                    <a:pt x="285930" y="971550"/>
                  </a:cubicBezTo>
                  <a:cubicBezTo>
                    <a:pt x="289477" y="999923"/>
                    <a:pt x="295475" y="1023876"/>
                    <a:pt x="285930" y="1052512"/>
                  </a:cubicBezTo>
                  <a:cubicBezTo>
                    <a:pt x="282718" y="1062147"/>
                    <a:pt x="264395" y="1070459"/>
                    <a:pt x="257355" y="1076325"/>
                  </a:cubicBezTo>
                  <a:cubicBezTo>
                    <a:pt x="252181" y="1080637"/>
                    <a:pt x="247830" y="1085850"/>
                    <a:pt x="243068" y="1090612"/>
                  </a:cubicBezTo>
                  <a:cubicBezTo>
                    <a:pt x="238135" y="1105410"/>
                    <a:pt x="230038" y="1122601"/>
                    <a:pt x="243068" y="1138237"/>
                  </a:cubicBezTo>
                  <a:cubicBezTo>
                    <a:pt x="247258" y="1143265"/>
                    <a:pt x="262118" y="1133475"/>
                    <a:pt x="262118" y="1133475"/>
                  </a:cubicBezTo>
                  <a:cubicBezTo>
                    <a:pt x="258943" y="1138237"/>
                    <a:pt x="254403" y="1142332"/>
                    <a:pt x="252593" y="1147762"/>
                  </a:cubicBezTo>
                  <a:cubicBezTo>
                    <a:pt x="246242" y="1166813"/>
                    <a:pt x="246242" y="1185861"/>
                    <a:pt x="252593" y="1204912"/>
                  </a:cubicBezTo>
                  <a:cubicBezTo>
                    <a:pt x="255909" y="1214859"/>
                    <a:pt x="269772" y="1226854"/>
                    <a:pt x="276405" y="1233487"/>
                  </a:cubicBezTo>
                  <a:lnTo>
                    <a:pt x="290693" y="1276350"/>
                  </a:lnTo>
                  <a:cubicBezTo>
                    <a:pt x="292280" y="1281112"/>
                    <a:pt x="292670" y="1286460"/>
                    <a:pt x="295455" y="1290637"/>
                  </a:cubicBezTo>
                  <a:cubicBezTo>
                    <a:pt x="301805" y="1300162"/>
                    <a:pt x="310885" y="1308352"/>
                    <a:pt x="314505" y="1319212"/>
                  </a:cubicBezTo>
                  <a:cubicBezTo>
                    <a:pt x="321078" y="1338930"/>
                    <a:pt x="316483" y="1329323"/>
                    <a:pt x="328793" y="1347787"/>
                  </a:cubicBezTo>
                  <a:cubicBezTo>
                    <a:pt x="327205" y="1360487"/>
                    <a:pt x="326320" y="1373295"/>
                    <a:pt x="324030" y="1385887"/>
                  </a:cubicBezTo>
                  <a:cubicBezTo>
                    <a:pt x="323132" y="1390826"/>
                    <a:pt x="318558" y="1395205"/>
                    <a:pt x="319268" y="1400175"/>
                  </a:cubicBezTo>
                  <a:cubicBezTo>
                    <a:pt x="320367" y="1407866"/>
                    <a:pt x="333712" y="1426603"/>
                    <a:pt x="338318" y="1433512"/>
                  </a:cubicBezTo>
                  <a:cubicBezTo>
                    <a:pt x="339905" y="1438275"/>
                    <a:pt x="343080" y="1442780"/>
                    <a:pt x="343080" y="1447800"/>
                  </a:cubicBezTo>
                  <a:cubicBezTo>
                    <a:pt x="343080" y="1457659"/>
                    <a:pt x="333609" y="1469151"/>
                    <a:pt x="328793" y="1476375"/>
                  </a:cubicBezTo>
                  <a:cubicBezTo>
                    <a:pt x="324624" y="1493050"/>
                    <a:pt x="319268" y="1511693"/>
                    <a:pt x="319268" y="1528762"/>
                  </a:cubicBezTo>
                  <a:cubicBezTo>
                    <a:pt x="319268" y="1551044"/>
                    <a:pt x="321427" y="1573308"/>
                    <a:pt x="324030" y="1595437"/>
                  </a:cubicBezTo>
                  <a:cubicBezTo>
                    <a:pt x="324617" y="1600423"/>
                    <a:pt x="325657" y="1605805"/>
                    <a:pt x="328793" y="1609725"/>
                  </a:cubicBezTo>
                  <a:cubicBezTo>
                    <a:pt x="332369" y="1614194"/>
                    <a:pt x="338318" y="1616075"/>
                    <a:pt x="343080" y="1619250"/>
                  </a:cubicBezTo>
                  <a:cubicBezTo>
                    <a:pt x="346255" y="1624012"/>
                    <a:pt x="350649" y="1628158"/>
                    <a:pt x="352605" y="1633537"/>
                  </a:cubicBezTo>
                  <a:cubicBezTo>
                    <a:pt x="357079" y="1645840"/>
                    <a:pt x="362130" y="1671637"/>
                    <a:pt x="362130" y="1671637"/>
                  </a:cubicBezTo>
                  <a:cubicBezTo>
                    <a:pt x="351428" y="1757266"/>
                    <a:pt x="363095" y="1676335"/>
                    <a:pt x="352605" y="1728787"/>
                  </a:cubicBezTo>
                  <a:cubicBezTo>
                    <a:pt x="344223" y="1770699"/>
                    <a:pt x="352350" y="1743842"/>
                    <a:pt x="343080" y="1771650"/>
                  </a:cubicBezTo>
                  <a:cubicBezTo>
                    <a:pt x="355781" y="1809749"/>
                    <a:pt x="336730" y="1765300"/>
                    <a:pt x="362130" y="1790700"/>
                  </a:cubicBezTo>
                  <a:cubicBezTo>
                    <a:pt x="365680" y="1794250"/>
                    <a:pt x="365305" y="1800225"/>
                    <a:pt x="366893" y="1804987"/>
                  </a:cubicBezTo>
                  <a:cubicBezTo>
                    <a:pt x="365305" y="1811337"/>
                    <a:pt x="368172" y="1821519"/>
                    <a:pt x="362130" y="1824037"/>
                  </a:cubicBezTo>
                  <a:cubicBezTo>
                    <a:pt x="345944" y="1830781"/>
                    <a:pt x="327101" y="1826320"/>
                    <a:pt x="309743" y="1828800"/>
                  </a:cubicBezTo>
                  <a:cubicBezTo>
                    <a:pt x="304773" y="1829510"/>
                    <a:pt x="300218" y="1831975"/>
                    <a:pt x="295455" y="1833562"/>
                  </a:cubicBezTo>
                  <a:cubicBezTo>
                    <a:pt x="292280" y="1838325"/>
                    <a:pt x="286640" y="1842170"/>
                    <a:pt x="285930" y="1847850"/>
                  </a:cubicBezTo>
                  <a:cubicBezTo>
                    <a:pt x="284886" y="1856206"/>
                    <a:pt x="292346" y="1876622"/>
                    <a:pt x="295455" y="1885950"/>
                  </a:cubicBezTo>
                  <a:cubicBezTo>
                    <a:pt x="293868" y="1901825"/>
                    <a:pt x="295738" y="1918440"/>
                    <a:pt x="290693" y="1933575"/>
                  </a:cubicBezTo>
                  <a:cubicBezTo>
                    <a:pt x="288883" y="1939005"/>
                    <a:pt x="281636" y="1940775"/>
                    <a:pt x="276405" y="1943100"/>
                  </a:cubicBezTo>
                  <a:cubicBezTo>
                    <a:pt x="225401" y="1965768"/>
                    <a:pt x="265875" y="1940595"/>
                    <a:pt x="233543" y="1962150"/>
                  </a:cubicBezTo>
                  <a:cubicBezTo>
                    <a:pt x="231955" y="1966912"/>
                    <a:pt x="228780" y="1971417"/>
                    <a:pt x="228780" y="1976437"/>
                  </a:cubicBezTo>
                  <a:cubicBezTo>
                    <a:pt x="228780" y="1985873"/>
                    <a:pt x="238252" y="1998270"/>
                    <a:pt x="243068" y="2005012"/>
                  </a:cubicBezTo>
                  <a:cubicBezTo>
                    <a:pt x="246665" y="2010047"/>
                    <a:pt x="263138" y="2030866"/>
                    <a:pt x="266880" y="2038350"/>
                  </a:cubicBezTo>
                  <a:cubicBezTo>
                    <a:pt x="269125" y="2042840"/>
                    <a:pt x="270055" y="2047875"/>
                    <a:pt x="271643" y="2052637"/>
                  </a:cubicBezTo>
                  <a:cubicBezTo>
                    <a:pt x="262800" y="2105689"/>
                    <a:pt x="274097" y="2062015"/>
                    <a:pt x="257355" y="2095500"/>
                  </a:cubicBezTo>
                  <a:cubicBezTo>
                    <a:pt x="255110" y="2099990"/>
                    <a:pt x="256143" y="2106237"/>
                    <a:pt x="252593" y="2109787"/>
                  </a:cubicBezTo>
                  <a:cubicBezTo>
                    <a:pt x="244498" y="2117882"/>
                    <a:pt x="224018" y="2128837"/>
                    <a:pt x="224018" y="2128837"/>
                  </a:cubicBezTo>
                  <a:cubicBezTo>
                    <a:pt x="220843" y="2133600"/>
                    <a:pt x="217053" y="2138005"/>
                    <a:pt x="214493" y="2143125"/>
                  </a:cubicBezTo>
                  <a:cubicBezTo>
                    <a:pt x="212248" y="2147615"/>
                    <a:pt x="212515" y="2153235"/>
                    <a:pt x="209730" y="2157412"/>
                  </a:cubicBezTo>
                  <a:cubicBezTo>
                    <a:pt x="205994" y="2163016"/>
                    <a:pt x="200205" y="2166937"/>
                    <a:pt x="195443" y="2171700"/>
                  </a:cubicBezTo>
                  <a:cubicBezTo>
                    <a:pt x="176126" y="2248960"/>
                    <a:pt x="208169" y="2115076"/>
                    <a:pt x="185918" y="2343150"/>
                  </a:cubicBezTo>
                  <a:cubicBezTo>
                    <a:pt x="184456" y="2358139"/>
                    <a:pt x="174583" y="2371244"/>
                    <a:pt x="171630" y="2386012"/>
                  </a:cubicBezTo>
                  <a:cubicBezTo>
                    <a:pt x="170043" y="2393950"/>
                    <a:pt x="168998" y="2402015"/>
                    <a:pt x="166868" y="2409825"/>
                  </a:cubicBezTo>
                  <a:cubicBezTo>
                    <a:pt x="164226" y="2419511"/>
                    <a:pt x="159312" y="2428555"/>
                    <a:pt x="157343" y="2438400"/>
                  </a:cubicBezTo>
                  <a:cubicBezTo>
                    <a:pt x="151296" y="2468630"/>
                    <a:pt x="154543" y="2454359"/>
                    <a:pt x="147818" y="2481262"/>
                  </a:cubicBezTo>
                  <a:cubicBezTo>
                    <a:pt x="146230" y="2511425"/>
                    <a:pt x="145464" y="2541642"/>
                    <a:pt x="143055" y="2571750"/>
                  </a:cubicBezTo>
                  <a:cubicBezTo>
                    <a:pt x="142285" y="2581376"/>
                    <a:pt x="141347" y="2591164"/>
                    <a:pt x="138293" y="2600325"/>
                  </a:cubicBezTo>
                  <a:cubicBezTo>
                    <a:pt x="134039" y="2613087"/>
                    <a:pt x="122216" y="2618954"/>
                    <a:pt x="114480" y="2628900"/>
                  </a:cubicBezTo>
                  <a:cubicBezTo>
                    <a:pt x="107452" y="2637936"/>
                    <a:pt x="95430" y="2657475"/>
                    <a:pt x="95430" y="2657475"/>
                  </a:cubicBezTo>
                  <a:cubicBezTo>
                    <a:pt x="81620" y="2698909"/>
                    <a:pt x="96056" y="2651526"/>
                    <a:pt x="85905" y="2747962"/>
                  </a:cubicBezTo>
                  <a:cubicBezTo>
                    <a:pt x="85379" y="2752955"/>
                    <a:pt x="84279" y="2758330"/>
                    <a:pt x="81143" y="2762250"/>
                  </a:cubicBezTo>
                  <a:cubicBezTo>
                    <a:pt x="77567" y="2766720"/>
                    <a:pt x="71618" y="2768600"/>
                    <a:pt x="66855" y="2771775"/>
                  </a:cubicBezTo>
                  <a:cubicBezTo>
                    <a:pt x="65268" y="2776537"/>
                    <a:pt x="64338" y="2781572"/>
                    <a:pt x="62093" y="2786062"/>
                  </a:cubicBezTo>
                  <a:cubicBezTo>
                    <a:pt x="50455" y="2809339"/>
                    <a:pt x="53789" y="2790700"/>
                    <a:pt x="47805" y="2814637"/>
                  </a:cubicBezTo>
                  <a:cubicBezTo>
                    <a:pt x="45842" y="2822490"/>
                    <a:pt x="45173" y="2830640"/>
                    <a:pt x="43043" y="2838450"/>
                  </a:cubicBezTo>
                  <a:cubicBezTo>
                    <a:pt x="43033" y="2838487"/>
                    <a:pt x="31142" y="2874150"/>
                    <a:pt x="28755" y="2881312"/>
                  </a:cubicBezTo>
                  <a:lnTo>
                    <a:pt x="19230" y="2909887"/>
                  </a:lnTo>
                  <a:lnTo>
                    <a:pt x="4943" y="2924175"/>
                  </a:lnTo>
                  <a:cubicBezTo>
                    <a:pt x="-3402" y="2949208"/>
                    <a:pt x="371" y="2930461"/>
                    <a:pt x="4943" y="2967037"/>
                  </a:cubicBezTo>
                  <a:cubicBezTo>
                    <a:pt x="6922" y="2982868"/>
                    <a:pt x="8118" y="2998787"/>
                    <a:pt x="9705" y="3014662"/>
                  </a:cubicBezTo>
                  <a:cubicBezTo>
                    <a:pt x="8118" y="3048000"/>
                    <a:pt x="4943" y="3081300"/>
                    <a:pt x="4943" y="3114675"/>
                  </a:cubicBezTo>
                  <a:cubicBezTo>
                    <a:pt x="4943" y="3127474"/>
                    <a:pt x="9705" y="3152775"/>
                    <a:pt x="9705" y="315277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" name="Oval 17"/>
            <p:cNvSpPr/>
            <p:nvPr/>
          </p:nvSpPr>
          <p:spPr>
            <a:xfrm>
              <a:off x="7255779" y="2875616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" name="Oval 18"/>
            <p:cNvSpPr/>
            <p:nvPr/>
          </p:nvSpPr>
          <p:spPr>
            <a:xfrm>
              <a:off x="7170555" y="2782871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0" name="Oval 19"/>
            <p:cNvSpPr/>
            <p:nvPr/>
          </p:nvSpPr>
          <p:spPr>
            <a:xfrm>
              <a:off x="7074154" y="2617645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" name="Oval 20"/>
            <p:cNvSpPr/>
            <p:nvPr/>
          </p:nvSpPr>
          <p:spPr>
            <a:xfrm>
              <a:off x="7051626" y="2570259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" name="Oval 21"/>
            <p:cNvSpPr/>
            <p:nvPr/>
          </p:nvSpPr>
          <p:spPr>
            <a:xfrm>
              <a:off x="7090648" y="2479280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3" name="Oval 22"/>
            <p:cNvSpPr/>
            <p:nvPr/>
          </p:nvSpPr>
          <p:spPr>
            <a:xfrm>
              <a:off x="7051626" y="2495501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" name="Oval 23"/>
            <p:cNvSpPr/>
            <p:nvPr/>
          </p:nvSpPr>
          <p:spPr>
            <a:xfrm>
              <a:off x="7090648" y="2338392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5" name="Oval 24"/>
            <p:cNvSpPr/>
            <p:nvPr/>
          </p:nvSpPr>
          <p:spPr>
            <a:xfrm>
              <a:off x="6621596" y="3077986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6" name="Oval 25"/>
            <p:cNvSpPr/>
            <p:nvPr/>
          </p:nvSpPr>
          <p:spPr>
            <a:xfrm>
              <a:off x="6112075" y="2291516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" name="Oval 26"/>
            <p:cNvSpPr/>
            <p:nvPr/>
          </p:nvSpPr>
          <p:spPr>
            <a:xfrm>
              <a:off x="7209759" y="2824174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8" name="Oval 27"/>
            <p:cNvSpPr/>
            <p:nvPr/>
          </p:nvSpPr>
          <p:spPr>
            <a:xfrm>
              <a:off x="7114228" y="2586257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9" name="Oval 28"/>
            <p:cNvSpPr/>
            <p:nvPr/>
          </p:nvSpPr>
          <p:spPr>
            <a:xfrm>
              <a:off x="7027508" y="2542961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" name="Oval 29"/>
            <p:cNvSpPr/>
            <p:nvPr/>
          </p:nvSpPr>
          <p:spPr>
            <a:xfrm>
              <a:off x="7040789" y="2276659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1" name="Oval 30"/>
            <p:cNvSpPr/>
            <p:nvPr/>
          </p:nvSpPr>
          <p:spPr>
            <a:xfrm>
              <a:off x="6644993" y="2594652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2" name="Oval 31"/>
            <p:cNvSpPr/>
            <p:nvPr/>
          </p:nvSpPr>
          <p:spPr>
            <a:xfrm>
              <a:off x="6644605" y="2632796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3" name="Oval 32"/>
            <p:cNvSpPr/>
            <p:nvPr/>
          </p:nvSpPr>
          <p:spPr>
            <a:xfrm>
              <a:off x="6388013" y="2474280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4" name="Oval 33"/>
            <p:cNvSpPr/>
            <p:nvPr/>
          </p:nvSpPr>
          <p:spPr>
            <a:xfrm>
              <a:off x="5572196" y="2230379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5" name="Oval 34"/>
            <p:cNvSpPr/>
            <p:nvPr/>
          </p:nvSpPr>
          <p:spPr>
            <a:xfrm>
              <a:off x="7201353" y="2775197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6" name="Oval 35"/>
            <p:cNvSpPr/>
            <p:nvPr/>
          </p:nvSpPr>
          <p:spPr>
            <a:xfrm>
              <a:off x="7004498" y="2565475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7" name="Oval 36"/>
            <p:cNvSpPr/>
            <p:nvPr/>
          </p:nvSpPr>
          <p:spPr>
            <a:xfrm>
              <a:off x="7030316" y="2428293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8" name="Oval 37"/>
            <p:cNvSpPr/>
            <p:nvPr/>
          </p:nvSpPr>
          <p:spPr>
            <a:xfrm>
              <a:off x="7074636" y="2262204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9" name="Oval 38"/>
            <p:cNvSpPr/>
            <p:nvPr/>
          </p:nvSpPr>
          <p:spPr>
            <a:xfrm>
              <a:off x="6665116" y="2907614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0" name="Oval 39"/>
            <p:cNvSpPr/>
            <p:nvPr/>
          </p:nvSpPr>
          <p:spPr>
            <a:xfrm>
              <a:off x="6633765" y="2118611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1" name="Oval 40"/>
            <p:cNvSpPr/>
            <p:nvPr/>
          </p:nvSpPr>
          <p:spPr>
            <a:xfrm>
              <a:off x="6338226" y="2314509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2" name="Oval 41"/>
            <p:cNvSpPr/>
            <p:nvPr/>
          </p:nvSpPr>
          <p:spPr>
            <a:xfrm>
              <a:off x="7062140" y="2157456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3" name="Oval 42"/>
            <p:cNvSpPr/>
            <p:nvPr/>
          </p:nvSpPr>
          <p:spPr>
            <a:xfrm>
              <a:off x="6868397" y="2382688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4" name="Oval 43"/>
            <p:cNvSpPr/>
            <p:nvPr/>
          </p:nvSpPr>
          <p:spPr>
            <a:xfrm>
              <a:off x="6822378" y="2503809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5" name="Oval 44"/>
            <p:cNvSpPr/>
            <p:nvPr/>
          </p:nvSpPr>
          <p:spPr>
            <a:xfrm>
              <a:off x="6644993" y="2651013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6" name="Oval 45"/>
            <p:cNvSpPr/>
            <p:nvPr/>
          </p:nvSpPr>
          <p:spPr>
            <a:xfrm>
              <a:off x="6363296" y="2756273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7" name="Oval 46"/>
            <p:cNvSpPr/>
            <p:nvPr/>
          </p:nvSpPr>
          <p:spPr>
            <a:xfrm>
              <a:off x="6065429" y="2527953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8" name="Oval 47"/>
            <p:cNvSpPr/>
            <p:nvPr/>
          </p:nvSpPr>
          <p:spPr>
            <a:xfrm>
              <a:off x="5332771" y="2826638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9" name="Oval 48"/>
            <p:cNvSpPr/>
            <p:nvPr/>
          </p:nvSpPr>
          <p:spPr>
            <a:xfrm>
              <a:off x="5528412" y="2464856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0" name="Oval 49"/>
            <p:cNvSpPr/>
            <p:nvPr/>
          </p:nvSpPr>
          <p:spPr>
            <a:xfrm>
              <a:off x="4915588" y="2828858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1" name="Oval 50"/>
            <p:cNvSpPr/>
            <p:nvPr/>
          </p:nvSpPr>
          <p:spPr>
            <a:xfrm>
              <a:off x="7039675" y="2245528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2" name="Oval 51"/>
            <p:cNvSpPr/>
            <p:nvPr/>
          </p:nvSpPr>
          <p:spPr>
            <a:xfrm>
              <a:off x="6777071" y="2631781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3" name="Oval 52"/>
            <p:cNvSpPr/>
            <p:nvPr/>
          </p:nvSpPr>
          <p:spPr>
            <a:xfrm>
              <a:off x="6800081" y="2677769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4" name="Oval 53"/>
            <p:cNvSpPr/>
            <p:nvPr/>
          </p:nvSpPr>
          <p:spPr>
            <a:xfrm>
              <a:off x="6586583" y="2221732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5" name="Oval 54"/>
            <p:cNvSpPr/>
            <p:nvPr/>
          </p:nvSpPr>
          <p:spPr>
            <a:xfrm>
              <a:off x="5971496" y="2268522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6" name="Oval 55"/>
            <p:cNvSpPr/>
            <p:nvPr/>
          </p:nvSpPr>
          <p:spPr>
            <a:xfrm>
              <a:off x="5838979" y="2544819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7" name="Oval 56"/>
            <p:cNvSpPr/>
            <p:nvPr/>
          </p:nvSpPr>
          <p:spPr>
            <a:xfrm>
              <a:off x="6017516" y="3039793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8" name="Oval 57"/>
            <p:cNvSpPr/>
            <p:nvPr/>
          </p:nvSpPr>
          <p:spPr>
            <a:xfrm>
              <a:off x="5186040" y="3053760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9" name="Oval 58"/>
            <p:cNvSpPr/>
            <p:nvPr/>
          </p:nvSpPr>
          <p:spPr>
            <a:xfrm>
              <a:off x="6995722" y="2292405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0" name="Oval 59"/>
            <p:cNvSpPr/>
            <p:nvPr/>
          </p:nvSpPr>
          <p:spPr>
            <a:xfrm>
              <a:off x="6665116" y="2094576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1" name="Oval 60"/>
            <p:cNvSpPr/>
            <p:nvPr/>
          </p:nvSpPr>
          <p:spPr>
            <a:xfrm>
              <a:off x="6609953" y="2123666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2" name="Oval 61"/>
            <p:cNvSpPr/>
            <p:nvPr/>
          </p:nvSpPr>
          <p:spPr>
            <a:xfrm>
              <a:off x="6555529" y="2594652"/>
              <a:ext cx="31054" cy="29198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3" name="Oval 62"/>
            <p:cNvSpPr/>
            <p:nvPr/>
          </p:nvSpPr>
          <p:spPr>
            <a:xfrm>
              <a:off x="5866732" y="2049898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4" name="Oval 63"/>
            <p:cNvSpPr/>
            <p:nvPr/>
          </p:nvSpPr>
          <p:spPr>
            <a:xfrm>
              <a:off x="5775855" y="2504959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5" name="Oval 64"/>
            <p:cNvSpPr/>
            <p:nvPr/>
          </p:nvSpPr>
          <p:spPr>
            <a:xfrm>
              <a:off x="5107778" y="2192647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6" name="Oval 65"/>
            <p:cNvSpPr/>
            <p:nvPr/>
          </p:nvSpPr>
          <p:spPr>
            <a:xfrm>
              <a:off x="7201353" y="2864007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7" name="Oval 66"/>
            <p:cNvSpPr/>
            <p:nvPr/>
          </p:nvSpPr>
          <p:spPr>
            <a:xfrm>
              <a:off x="7201353" y="2954792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8" name="Oval 67"/>
            <p:cNvSpPr/>
            <p:nvPr/>
          </p:nvSpPr>
          <p:spPr>
            <a:xfrm>
              <a:off x="7084021" y="2680367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9" name="Oval 68"/>
            <p:cNvSpPr/>
            <p:nvPr/>
          </p:nvSpPr>
          <p:spPr>
            <a:xfrm>
              <a:off x="7144087" y="2675316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0" name="Oval 69"/>
            <p:cNvSpPr/>
            <p:nvPr/>
          </p:nvSpPr>
          <p:spPr>
            <a:xfrm>
              <a:off x="7193564" y="2600856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1" name="Oval 70"/>
            <p:cNvSpPr/>
            <p:nvPr/>
          </p:nvSpPr>
          <p:spPr>
            <a:xfrm>
              <a:off x="6342627" y="3166709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2" name="Oval 71"/>
            <p:cNvSpPr/>
            <p:nvPr/>
          </p:nvSpPr>
          <p:spPr>
            <a:xfrm>
              <a:off x="6018310" y="2698850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3" name="Oval 72"/>
            <p:cNvSpPr/>
            <p:nvPr/>
          </p:nvSpPr>
          <p:spPr>
            <a:xfrm>
              <a:off x="5330626" y="3453643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4" name="Oval 73"/>
            <p:cNvSpPr/>
            <p:nvPr/>
          </p:nvSpPr>
          <p:spPr>
            <a:xfrm>
              <a:off x="5464006" y="3189703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5" name="Oval 74"/>
            <p:cNvSpPr/>
            <p:nvPr/>
          </p:nvSpPr>
          <p:spPr>
            <a:xfrm>
              <a:off x="7113658" y="2663063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6" name="Oval 75"/>
            <p:cNvSpPr/>
            <p:nvPr/>
          </p:nvSpPr>
          <p:spPr>
            <a:xfrm>
              <a:off x="7144087" y="2623150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7" name="Oval 76"/>
            <p:cNvSpPr/>
            <p:nvPr/>
          </p:nvSpPr>
          <p:spPr>
            <a:xfrm>
              <a:off x="7061012" y="2650834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8" name="Oval 77"/>
            <p:cNvSpPr/>
            <p:nvPr/>
          </p:nvSpPr>
          <p:spPr>
            <a:xfrm>
              <a:off x="7019484" y="2639240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9" name="Oval 78"/>
            <p:cNvSpPr/>
            <p:nvPr/>
          </p:nvSpPr>
          <p:spPr>
            <a:xfrm>
              <a:off x="6963615" y="2655790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0" name="Oval 79"/>
            <p:cNvSpPr/>
            <p:nvPr/>
          </p:nvSpPr>
          <p:spPr>
            <a:xfrm>
              <a:off x="6292207" y="2993524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1" name="Oval 80"/>
            <p:cNvSpPr/>
            <p:nvPr/>
          </p:nvSpPr>
          <p:spPr>
            <a:xfrm>
              <a:off x="5107778" y="3407656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2" name="Oval 81"/>
            <p:cNvSpPr/>
            <p:nvPr/>
          </p:nvSpPr>
          <p:spPr>
            <a:xfrm>
              <a:off x="5432001" y="2235711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3" name="Oval 82"/>
            <p:cNvSpPr/>
            <p:nvPr/>
          </p:nvSpPr>
          <p:spPr>
            <a:xfrm>
              <a:off x="7039675" y="2529093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4" name="Oval 83"/>
            <p:cNvSpPr/>
            <p:nvPr/>
          </p:nvSpPr>
          <p:spPr>
            <a:xfrm>
              <a:off x="7065504" y="2525268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5" name="Oval 84"/>
            <p:cNvSpPr/>
            <p:nvPr/>
          </p:nvSpPr>
          <p:spPr>
            <a:xfrm>
              <a:off x="7038002" y="2593253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6" name="Oval 85"/>
            <p:cNvSpPr/>
            <p:nvPr/>
          </p:nvSpPr>
          <p:spPr>
            <a:xfrm>
              <a:off x="7085150" y="2306010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7" name="Oval 86"/>
            <p:cNvSpPr/>
            <p:nvPr/>
          </p:nvSpPr>
          <p:spPr>
            <a:xfrm>
              <a:off x="6655972" y="2265260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8" name="Oval 87"/>
            <p:cNvSpPr/>
            <p:nvPr/>
          </p:nvSpPr>
          <p:spPr>
            <a:xfrm>
              <a:off x="5821874" y="3441320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9" name="Oval 88"/>
            <p:cNvSpPr/>
            <p:nvPr/>
          </p:nvSpPr>
          <p:spPr>
            <a:xfrm>
              <a:off x="4892578" y="3282702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0" name="Oval 89"/>
            <p:cNvSpPr/>
            <p:nvPr/>
          </p:nvSpPr>
          <p:spPr>
            <a:xfrm>
              <a:off x="6868397" y="3002319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1" name="Oval 90"/>
            <p:cNvSpPr/>
            <p:nvPr/>
          </p:nvSpPr>
          <p:spPr>
            <a:xfrm>
              <a:off x="6664263" y="3245240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2" name="Oval 91"/>
            <p:cNvSpPr/>
            <p:nvPr/>
          </p:nvSpPr>
          <p:spPr>
            <a:xfrm>
              <a:off x="7016665" y="3505085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3" name="Oval 92"/>
            <p:cNvSpPr/>
            <p:nvPr/>
          </p:nvSpPr>
          <p:spPr>
            <a:xfrm>
              <a:off x="7199523" y="2847842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4" name="Oval 93"/>
            <p:cNvSpPr/>
            <p:nvPr/>
          </p:nvSpPr>
          <p:spPr>
            <a:xfrm>
              <a:off x="6949703" y="2829628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5" name="Oval 94"/>
            <p:cNvSpPr/>
            <p:nvPr/>
          </p:nvSpPr>
          <p:spPr>
            <a:xfrm>
              <a:off x="7050518" y="2815910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6" name="Oval 95"/>
            <p:cNvSpPr/>
            <p:nvPr/>
          </p:nvSpPr>
          <p:spPr>
            <a:xfrm>
              <a:off x="6906669" y="3120722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7" name="Oval 96"/>
            <p:cNvSpPr/>
            <p:nvPr/>
          </p:nvSpPr>
          <p:spPr>
            <a:xfrm>
              <a:off x="7059466" y="3062786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8" name="Oval 97"/>
            <p:cNvSpPr/>
            <p:nvPr/>
          </p:nvSpPr>
          <p:spPr>
            <a:xfrm>
              <a:off x="7135755" y="3054992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9" name="Oval 98"/>
            <p:cNvSpPr/>
            <p:nvPr/>
          </p:nvSpPr>
          <p:spPr>
            <a:xfrm>
              <a:off x="7222533" y="3040376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0" name="Oval 99"/>
            <p:cNvSpPr/>
            <p:nvPr/>
          </p:nvSpPr>
          <p:spPr>
            <a:xfrm>
              <a:off x="7268690" y="3085780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1" name="Oval 100"/>
            <p:cNvSpPr/>
            <p:nvPr/>
          </p:nvSpPr>
          <p:spPr>
            <a:xfrm>
              <a:off x="6509510" y="3407656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2" name="Oval 101"/>
            <p:cNvSpPr/>
            <p:nvPr/>
          </p:nvSpPr>
          <p:spPr>
            <a:xfrm>
              <a:off x="6111448" y="3464710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3" name="Oval 102"/>
            <p:cNvSpPr/>
            <p:nvPr/>
          </p:nvSpPr>
          <p:spPr>
            <a:xfrm>
              <a:off x="7062685" y="3186327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4" name="Oval 103"/>
            <p:cNvSpPr/>
            <p:nvPr/>
          </p:nvSpPr>
          <p:spPr>
            <a:xfrm>
              <a:off x="7167097" y="3147756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5" name="Oval 104"/>
            <p:cNvSpPr/>
            <p:nvPr/>
          </p:nvSpPr>
          <p:spPr>
            <a:xfrm>
              <a:off x="7150807" y="3234841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6" name="Oval 105"/>
            <p:cNvSpPr/>
            <p:nvPr/>
          </p:nvSpPr>
          <p:spPr>
            <a:xfrm>
              <a:off x="6361236" y="3628211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7" name="Oval 106"/>
            <p:cNvSpPr/>
            <p:nvPr/>
          </p:nvSpPr>
          <p:spPr>
            <a:xfrm>
              <a:off x="6315256" y="3546178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8" name="Oval 107"/>
            <p:cNvSpPr/>
            <p:nvPr/>
          </p:nvSpPr>
          <p:spPr>
            <a:xfrm>
              <a:off x="5792960" y="3785764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9" name="Oval 108"/>
            <p:cNvSpPr/>
            <p:nvPr/>
          </p:nvSpPr>
          <p:spPr>
            <a:xfrm>
              <a:off x="5675143" y="3739776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0" name="Oval 109"/>
            <p:cNvSpPr/>
            <p:nvPr/>
          </p:nvSpPr>
          <p:spPr>
            <a:xfrm>
              <a:off x="5153797" y="3650622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1" name="Oval 110"/>
            <p:cNvSpPr/>
            <p:nvPr/>
          </p:nvSpPr>
          <p:spPr>
            <a:xfrm>
              <a:off x="6109966" y="3595263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2" name="Oval 111"/>
            <p:cNvSpPr/>
            <p:nvPr/>
          </p:nvSpPr>
          <p:spPr>
            <a:xfrm>
              <a:off x="7130041" y="3417103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3" name="Oval 112"/>
            <p:cNvSpPr/>
            <p:nvPr/>
          </p:nvSpPr>
          <p:spPr>
            <a:xfrm>
              <a:off x="7009634" y="3829237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4" name="Oval 113"/>
            <p:cNvSpPr/>
            <p:nvPr/>
          </p:nvSpPr>
          <p:spPr>
            <a:xfrm>
              <a:off x="6929679" y="3785764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5" name="Oval 114"/>
            <p:cNvSpPr/>
            <p:nvPr/>
          </p:nvSpPr>
          <p:spPr>
            <a:xfrm>
              <a:off x="6112075" y="3809341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6" name="Oval 115"/>
            <p:cNvSpPr/>
            <p:nvPr/>
          </p:nvSpPr>
          <p:spPr>
            <a:xfrm>
              <a:off x="6525036" y="3742332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7" name="Oval 116"/>
            <p:cNvSpPr/>
            <p:nvPr/>
          </p:nvSpPr>
          <p:spPr>
            <a:xfrm>
              <a:off x="6571056" y="3529302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8" name="Oval 117"/>
            <p:cNvSpPr/>
            <p:nvPr/>
          </p:nvSpPr>
          <p:spPr>
            <a:xfrm>
              <a:off x="7098107" y="3767952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9" name="Oval 118"/>
            <p:cNvSpPr/>
            <p:nvPr/>
          </p:nvSpPr>
          <p:spPr>
            <a:xfrm>
              <a:off x="7049604" y="3779773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0" name="Oval 119"/>
            <p:cNvSpPr/>
            <p:nvPr/>
          </p:nvSpPr>
          <p:spPr>
            <a:xfrm>
              <a:off x="5889741" y="3940168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1" name="Oval 120"/>
            <p:cNvSpPr/>
            <p:nvPr/>
          </p:nvSpPr>
          <p:spPr>
            <a:xfrm>
              <a:off x="6540564" y="3876762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2" name="Oval 121"/>
            <p:cNvSpPr/>
            <p:nvPr/>
          </p:nvSpPr>
          <p:spPr>
            <a:xfrm>
              <a:off x="7016665" y="3963162"/>
              <a:ext cx="46020" cy="45987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4935446" y="2373049"/>
              <a:ext cx="5806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QLD</a:t>
              </a:r>
              <a:endParaRPr lang="en-AU" dirty="0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4950149" y="3718152"/>
              <a:ext cx="6430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NSW</a:t>
              </a:r>
              <a:endParaRPr lang="en-AU" dirty="0"/>
            </a:p>
          </p:txBody>
        </p:sp>
      </p:grpSp>
      <p:sp>
        <p:nvSpPr>
          <p:cNvPr id="125" name="Rectangle 124"/>
          <p:cNvSpPr/>
          <p:nvPr/>
        </p:nvSpPr>
        <p:spPr>
          <a:xfrm>
            <a:off x="4708117" y="3733862"/>
            <a:ext cx="394004" cy="45258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26" name="Straight Connector 125"/>
          <p:cNvCxnSpPr/>
          <p:nvPr/>
        </p:nvCxnSpPr>
        <p:spPr>
          <a:xfrm flipV="1">
            <a:off x="5038530" y="2691974"/>
            <a:ext cx="718238" cy="1021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>
            <a:endCxn id="13" idx="175"/>
          </p:cNvCxnSpPr>
          <p:nvPr/>
        </p:nvCxnSpPr>
        <p:spPr>
          <a:xfrm>
            <a:off x="5038530" y="4335713"/>
            <a:ext cx="773230" cy="10135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Oval 127"/>
          <p:cNvSpPr/>
          <p:nvPr/>
        </p:nvSpPr>
        <p:spPr>
          <a:xfrm>
            <a:off x="6673469" y="5788650"/>
            <a:ext cx="132858" cy="145576"/>
          </a:xfrm>
          <a:prstGeom prst="ellipse">
            <a:avLst/>
          </a:prstGeom>
          <a:solidFill>
            <a:srgbClr val="FF0000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extBox 2"/>
          <p:cNvSpPr txBox="1"/>
          <p:nvPr/>
        </p:nvSpPr>
        <p:spPr>
          <a:xfrm>
            <a:off x="6780805" y="5676772"/>
            <a:ext cx="1121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= Hospital</a:t>
            </a:r>
            <a:endParaRPr lang="en-AU" dirty="0"/>
          </a:p>
        </p:txBody>
      </p:sp>
      <p:sp>
        <p:nvSpPr>
          <p:cNvPr id="1024" name="TextBox 1023"/>
          <p:cNvSpPr txBox="1"/>
          <p:nvPr/>
        </p:nvSpPr>
        <p:spPr>
          <a:xfrm>
            <a:off x="1390047" y="6194245"/>
            <a:ext cx="23535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 smtClean="0"/>
              <a:t>Source: Australian Bureau of Statistics</a:t>
            </a:r>
            <a:endParaRPr lang="en-AU" sz="1100" dirty="0"/>
          </a:p>
        </p:txBody>
      </p:sp>
      <p:sp>
        <p:nvSpPr>
          <p:cNvPr id="1025" name="TextBox 1024"/>
          <p:cNvSpPr txBox="1"/>
          <p:nvPr/>
        </p:nvSpPr>
        <p:spPr>
          <a:xfrm>
            <a:off x="1551940" y="3350253"/>
            <a:ext cx="4037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>
                <a:solidFill>
                  <a:schemeClr val="bg1">
                    <a:lumMod val="50000"/>
                  </a:schemeClr>
                </a:solidFill>
              </a:rPr>
              <a:t>WA</a:t>
            </a:r>
            <a:endParaRPr lang="en-A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2699907" y="3826408"/>
            <a:ext cx="3438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>
                <a:solidFill>
                  <a:schemeClr val="bg1">
                    <a:lumMod val="50000"/>
                  </a:schemeClr>
                </a:solidFill>
              </a:rPr>
              <a:t>SA</a:t>
            </a:r>
            <a:endParaRPr lang="en-A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2552985" y="2670897"/>
            <a:ext cx="3593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>
                <a:solidFill>
                  <a:schemeClr val="bg1">
                    <a:lumMod val="50000"/>
                  </a:schemeClr>
                </a:solidFill>
              </a:rPr>
              <a:t>NT</a:t>
            </a:r>
            <a:endParaRPr lang="en-A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3573921" y="3010965"/>
            <a:ext cx="44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>
                <a:solidFill>
                  <a:schemeClr val="bg1">
                    <a:lumMod val="50000"/>
                  </a:schemeClr>
                </a:solidFill>
              </a:rPr>
              <a:t>QLD</a:t>
            </a:r>
            <a:endParaRPr lang="en-A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3822924" y="4156149"/>
            <a:ext cx="570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>
                <a:solidFill>
                  <a:schemeClr val="bg1">
                    <a:lumMod val="50000"/>
                  </a:schemeClr>
                </a:solidFill>
              </a:rPr>
              <a:t>NSW </a:t>
            </a:r>
          </a:p>
          <a:p>
            <a:pPr algn="ctr"/>
            <a:r>
              <a:rPr lang="en-AU" sz="1200" dirty="0" smtClean="0">
                <a:solidFill>
                  <a:schemeClr val="bg1">
                    <a:lumMod val="50000"/>
                  </a:schemeClr>
                </a:solidFill>
              </a:rPr>
              <a:t>&amp; ACT</a:t>
            </a:r>
            <a:endParaRPr lang="en-A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3699980" y="5796739"/>
            <a:ext cx="4082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>
                <a:solidFill>
                  <a:schemeClr val="bg1">
                    <a:lumMod val="50000"/>
                  </a:schemeClr>
                </a:solidFill>
              </a:rPr>
              <a:t>TAS</a:t>
            </a:r>
            <a:endParaRPr lang="en-A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3675129" y="4965986"/>
            <a:ext cx="3914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>
                <a:solidFill>
                  <a:schemeClr val="bg1">
                    <a:lumMod val="50000"/>
                  </a:schemeClr>
                </a:solidFill>
              </a:rPr>
              <a:t>VIC</a:t>
            </a:r>
            <a:endParaRPr lang="en-AU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83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0" y="332041"/>
            <a:ext cx="7269358" cy="634083"/>
          </a:xfrm>
        </p:spPr>
        <p:txBody>
          <a:bodyPr>
            <a:normAutofit fontScale="90000"/>
          </a:bodyPr>
          <a:lstStyle/>
          <a:p>
            <a:r>
              <a:rPr lang="en-AU" b="1" dirty="0" err="1" smtClean="0"/>
              <a:t>PoC</a:t>
            </a:r>
            <a:r>
              <a:rPr lang="en-AU" b="1" dirty="0" smtClean="0"/>
              <a:t> #1 – Aims</a:t>
            </a:r>
            <a:endParaRPr lang="en-AU" b="1" dirty="0"/>
          </a:p>
        </p:txBody>
      </p:sp>
      <p:pic>
        <p:nvPicPr>
          <p:cNvPr id="6" name="Picture 5" descr="C:\Documents and Settings\225748C\Local Settings\Temporary Internet Files\Content.IE5\ZQW16MUN\MC900290887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6269" y="4735906"/>
            <a:ext cx="1915374" cy="1480805"/>
          </a:xfrm>
          <a:prstGeom prst="rect">
            <a:avLst/>
          </a:prstGeom>
          <a:noFill/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07827" y="1608199"/>
            <a:ext cx="8569325" cy="4608512"/>
          </a:xfrm>
        </p:spPr>
        <p:txBody>
          <a:bodyPr/>
          <a:lstStyle/>
          <a:p>
            <a:r>
              <a:rPr lang="en-AU" sz="2800" dirty="0"/>
              <a:t>Epidemiological</a:t>
            </a:r>
          </a:p>
          <a:p>
            <a:pPr lvl="1"/>
            <a:r>
              <a:rPr lang="en-AU" sz="2400" dirty="0"/>
              <a:t>Cross-border hospital use – size of the issue?</a:t>
            </a:r>
          </a:p>
          <a:p>
            <a:pPr lvl="1"/>
            <a:r>
              <a:rPr lang="en-AU" sz="2400" dirty="0" smtClean="0"/>
              <a:t>Can cross-jurisdictional linkage refine estimates </a:t>
            </a:r>
            <a:r>
              <a:rPr lang="en-AU" sz="2400" dirty="0"/>
              <a:t>of hospital-related mortality</a:t>
            </a:r>
            <a:r>
              <a:rPr lang="en-AU" sz="2400" dirty="0" smtClean="0"/>
              <a:t>?</a:t>
            </a:r>
          </a:p>
          <a:p>
            <a:pPr lvl="1"/>
            <a:endParaRPr lang="en-AU" sz="2400" dirty="0"/>
          </a:p>
          <a:p>
            <a:r>
              <a:rPr lang="en-AU" sz="2800" dirty="0" smtClean="0"/>
              <a:t>Technical / Logistical</a:t>
            </a:r>
          </a:p>
          <a:p>
            <a:pPr lvl="1"/>
            <a:r>
              <a:rPr lang="en-AU" sz="2400" dirty="0" smtClean="0"/>
              <a:t>Data  handling and cleaning issues</a:t>
            </a:r>
          </a:p>
          <a:p>
            <a:pPr lvl="1"/>
            <a:r>
              <a:rPr lang="en-AU" sz="2400" dirty="0" smtClean="0"/>
              <a:t>Standardisation of data</a:t>
            </a:r>
          </a:p>
          <a:p>
            <a:pPr lvl="1"/>
            <a:r>
              <a:rPr lang="en-AU" sz="2400" dirty="0" smtClean="0"/>
              <a:t>What can be improved or streamlined?</a:t>
            </a:r>
          </a:p>
          <a:p>
            <a:pPr lvl="1"/>
            <a:endParaRPr lang="en-AU" sz="2800" dirty="0" smtClean="0"/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2047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0" y="332041"/>
            <a:ext cx="7269358" cy="634083"/>
          </a:xfrm>
        </p:spPr>
        <p:txBody>
          <a:bodyPr>
            <a:normAutofit fontScale="90000"/>
          </a:bodyPr>
          <a:lstStyle/>
          <a:p>
            <a:r>
              <a:rPr lang="en-AU" b="1" dirty="0" err="1" smtClean="0"/>
              <a:t>PoC</a:t>
            </a:r>
            <a:r>
              <a:rPr lang="en-AU" b="1" dirty="0" smtClean="0"/>
              <a:t> #1 – Data</a:t>
            </a:r>
            <a:endParaRPr lang="en-AU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07827" y="1608199"/>
            <a:ext cx="8569325" cy="4232764"/>
          </a:xfrm>
        </p:spPr>
        <p:txBody>
          <a:bodyPr>
            <a:normAutofit lnSpcReduction="10000"/>
          </a:bodyPr>
          <a:lstStyle/>
          <a:p>
            <a:r>
              <a:rPr lang="en-AU" sz="2800" dirty="0"/>
              <a:t>WA, NSW, QLD &amp; </a:t>
            </a:r>
            <a:r>
              <a:rPr lang="en-AU" sz="2800" dirty="0" smtClean="0"/>
              <a:t>SA participating jurisdictions</a:t>
            </a:r>
          </a:p>
          <a:p>
            <a:pPr marL="0" indent="0">
              <a:buNone/>
            </a:pPr>
            <a:r>
              <a:rPr lang="en-AU" sz="2800" dirty="0" smtClean="0"/>
              <a:t> </a:t>
            </a:r>
          </a:p>
          <a:p>
            <a:r>
              <a:rPr lang="en-AU" sz="2800" dirty="0" smtClean="0"/>
              <a:t>Five </a:t>
            </a:r>
            <a:r>
              <a:rPr lang="en-AU" sz="2800" dirty="0"/>
              <a:t>years of </a:t>
            </a:r>
            <a:r>
              <a:rPr lang="en-AU" sz="2800" dirty="0" smtClean="0"/>
              <a:t>data – July 2004 to June 2009</a:t>
            </a:r>
          </a:p>
          <a:p>
            <a:pPr marL="0" indent="0">
              <a:buNone/>
            </a:pPr>
            <a:endParaRPr lang="en-AU" sz="2400" dirty="0"/>
          </a:p>
          <a:p>
            <a:r>
              <a:rPr lang="en-AU" sz="2800" dirty="0" smtClean="0"/>
              <a:t>Hospital records</a:t>
            </a:r>
          </a:p>
          <a:p>
            <a:pPr lvl="1"/>
            <a:r>
              <a:rPr lang="en-AU" sz="2400" dirty="0" smtClean="0"/>
              <a:t>Public and private hospital in-patient  (WA, NSW and QLD)</a:t>
            </a:r>
          </a:p>
          <a:p>
            <a:pPr lvl="1"/>
            <a:r>
              <a:rPr lang="en-AU" sz="2400" dirty="0" smtClean="0"/>
              <a:t>Public hospital in-patient (SA)</a:t>
            </a:r>
          </a:p>
          <a:p>
            <a:pPr lvl="1"/>
            <a:endParaRPr lang="en-AU" dirty="0"/>
          </a:p>
          <a:p>
            <a:r>
              <a:rPr lang="en-AU" sz="2800" dirty="0" smtClean="0"/>
              <a:t>Death records – WA, NSW, QLD &amp; SA</a:t>
            </a:r>
            <a:endParaRPr lang="en-AU" dirty="0" smtClean="0"/>
          </a:p>
        </p:txBody>
      </p:sp>
      <p:pic>
        <p:nvPicPr>
          <p:cNvPr id="1026" name="Picture 2" descr="C:\Users\225748c\AppData\Local\Microsoft\Windows\Temporary Internet Files\Content.IE5\MT4MW1LS\MC90028716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511" y="4394718"/>
            <a:ext cx="1328123" cy="185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52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Straight Connector 42"/>
          <p:cNvCxnSpPr/>
          <p:nvPr/>
        </p:nvCxnSpPr>
        <p:spPr>
          <a:xfrm>
            <a:off x="6937248" y="1277112"/>
            <a:ext cx="27432" cy="520293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2624328" y="1289304"/>
            <a:ext cx="27432" cy="520293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Bent-Up Arrow 44"/>
          <p:cNvSpPr/>
          <p:nvPr/>
        </p:nvSpPr>
        <p:spPr>
          <a:xfrm rot="16200000" flipV="1">
            <a:off x="5583936" y="4139184"/>
            <a:ext cx="1476756" cy="1568196"/>
          </a:xfrm>
          <a:prstGeom prst="bentUpArrow">
            <a:avLst>
              <a:gd name="adj1" fmla="val 11781"/>
              <a:gd name="adj2" fmla="val 12931"/>
              <a:gd name="adj3" fmla="val 19828"/>
            </a:avLst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6" name="Bent-Up Arrow 45"/>
          <p:cNvSpPr/>
          <p:nvPr/>
        </p:nvSpPr>
        <p:spPr>
          <a:xfrm rot="5400000">
            <a:off x="5586984" y="2478024"/>
            <a:ext cx="1476756" cy="1568196"/>
          </a:xfrm>
          <a:prstGeom prst="bentUpArrow">
            <a:avLst>
              <a:gd name="adj1" fmla="val 11781"/>
              <a:gd name="adj2" fmla="val 12931"/>
              <a:gd name="adj3" fmla="val 19828"/>
            </a:avLst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7" name="Curved Up Arrow 46"/>
          <p:cNvSpPr/>
          <p:nvPr/>
        </p:nvSpPr>
        <p:spPr>
          <a:xfrm rot="19947580" flipV="1">
            <a:off x="863061" y="1685147"/>
            <a:ext cx="2764377" cy="890334"/>
          </a:xfrm>
          <a:prstGeom prst="curvedUpArrow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48" name="Curved Up Arrow 47"/>
          <p:cNvSpPr/>
          <p:nvPr/>
        </p:nvSpPr>
        <p:spPr>
          <a:xfrm rot="1652420">
            <a:off x="651385" y="5162914"/>
            <a:ext cx="3059796" cy="1047026"/>
          </a:xfrm>
          <a:prstGeom prst="curvedUpArrow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49" name="Right Arrow 48"/>
          <p:cNvSpPr/>
          <p:nvPr/>
        </p:nvSpPr>
        <p:spPr>
          <a:xfrm rot="9491862">
            <a:off x="1826930" y="2627450"/>
            <a:ext cx="2416229" cy="3566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0" name="Right Arrow 49"/>
          <p:cNvSpPr/>
          <p:nvPr/>
        </p:nvSpPr>
        <p:spPr>
          <a:xfrm rot="12415295">
            <a:off x="1731797" y="4889480"/>
            <a:ext cx="2796886" cy="3566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1" name="Title 1"/>
          <p:cNvSpPr txBox="1">
            <a:spLocks/>
          </p:cNvSpPr>
          <p:nvPr/>
        </p:nvSpPr>
        <p:spPr>
          <a:xfrm>
            <a:off x="164592" y="368222"/>
            <a:ext cx="7981922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 smtClean="0"/>
              <a:t>Data Separation Principle</a:t>
            </a:r>
            <a:endParaRPr lang="en-AU" dirty="0"/>
          </a:p>
        </p:txBody>
      </p:sp>
      <p:sp>
        <p:nvSpPr>
          <p:cNvPr id="52" name="TextBox 51"/>
          <p:cNvSpPr txBox="1"/>
          <p:nvPr/>
        </p:nvSpPr>
        <p:spPr>
          <a:xfrm>
            <a:off x="3501771" y="1178052"/>
            <a:ext cx="25051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State Data Linkage Units </a:t>
            </a:r>
          </a:p>
          <a:p>
            <a:pPr algn="ctr"/>
            <a:r>
              <a:rPr lang="en-AU" dirty="0" smtClean="0"/>
              <a:t>&amp; Data Custodians</a:t>
            </a:r>
            <a:endParaRPr lang="en-AU" dirty="0"/>
          </a:p>
        </p:txBody>
      </p:sp>
      <p:sp>
        <p:nvSpPr>
          <p:cNvPr id="53" name="TextBox 52"/>
          <p:cNvSpPr txBox="1"/>
          <p:nvPr/>
        </p:nvSpPr>
        <p:spPr>
          <a:xfrm>
            <a:off x="164592" y="1243584"/>
            <a:ext cx="2380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Centre for Data Linkage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302246" y="1199769"/>
            <a:ext cx="1228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Researcher</a:t>
            </a:r>
            <a:endParaRPr lang="en-AU" dirty="0"/>
          </a:p>
        </p:txBody>
      </p:sp>
      <p:sp>
        <p:nvSpPr>
          <p:cNvPr id="55" name="TextBox 54"/>
          <p:cNvSpPr txBox="1"/>
          <p:nvPr/>
        </p:nvSpPr>
        <p:spPr>
          <a:xfrm>
            <a:off x="499872" y="2981325"/>
            <a:ext cx="1512000" cy="17081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>
              <a:tabLst>
                <a:tab pos="712788" algn="l"/>
                <a:tab pos="1162050" algn="l"/>
                <a:tab pos="1527175" algn="l"/>
              </a:tabLst>
            </a:pPr>
            <a:r>
              <a:rPr lang="en-AU" sz="1050" b="1" u="sng" dirty="0" smtClean="0"/>
              <a:t>Name	Dob	Key</a:t>
            </a:r>
          </a:p>
          <a:p>
            <a:pPr>
              <a:tabLst>
                <a:tab pos="712788" algn="l"/>
                <a:tab pos="1162050" algn="l"/>
                <a:tab pos="1527175" algn="l"/>
              </a:tabLst>
            </a:pPr>
            <a:r>
              <a:rPr lang="en-AU" sz="1050" dirty="0" smtClean="0"/>
              <a:t>Joe Blow	1930	001</a:t>
            </a:r>
          </a:p>
          <a:p>
            <a:pPr>
              <a:tabLst>
                <a:tab pos="712788" algn="l"/>
                <a:tab pos="1162050" algn="l"/>
                <a:tab pos="1527175" algn="l"/>
              </a:tabLst>
            </a:pPr>
            <a:r>
              <a:rPr lang="en-AU" sz="1050" dirty="0" smtClean="0"/>
              <a:t>Joe Blow	1930	001</a:t>
            </a:r>
          </a:p>
          <a:p>
            <a:pPr>
              <a:tabLst>
                <a:tab pos="712788" algn="l"/>
                <a:tab pos="1162050" algn="l"/>
                <a:tab pos="1527175" algn="l"/>
              </a:tabLst>
            </a:pPr>
            <a:r>
              <a:rPr lang="en-AU" sz="1050" dirty="0" smtClean="0"/>
              <a:t>Joe Blow	1930	001</a:t>
            </a:r>
          </a:p>
          <a:p>
            <a:pPr>
              <a:tabLst>
                <a:tab pos="712788" algn="l"/>
                <a:tab pos="1162050" algn="l"/>
                <a:tab pos="1527175" algn="l"/>
              </a:tabLst>
            </a:pPr>
            <a:r>
              <a:rPr lang="en-AU" sz="1050" dirty="0" smtClean="0"/>
              <a:t>Joe Blow	1930	001</a:t>
            </a:r>
          </a:p>
          <a:p>
            <a:pPr>
              <a:tabLst>
                <a:tab pos="712788" algn="l"/>
                <a:tab pos="1162050" algn="l"/>
                <a:tab pos="1527175" algn="l"/>
              </a:tabLst>
            </a:pPr>
            <a:endParaRPr lang="en-AU" sz="1050" dirty="0" smtClean="0"/>
          </a:p>
          <a:p>
            <a:pPr>
              <a:tabLst>
                <a:tab pos="712788" algn="l"/>
                <a:tab pos="1162050" algn="l"/>
                <a:tab pos="1527175" algn="l"/>
              </a:tabLst>
            </a:pPr>
            <a:r>
              <a:rPr lang="en-AU" sz="1050" dirty="0" smtClean="0"/>
              <a:t>May Wind	1980	002</a:t>
            </a:r>
          </a:p>
          <a:p>
            <a:pPr>
              <a:tabLst>
                <a:tab pos="712788" algn="l"/>
                <a:tab pos="1162050" algn="l"/>
                <a:tab pos="1527175" algn="l"/>
              </a:tabLst>
            </a:pPr>
            <a:r>
              <a:rPr lang="en-AU" sz="1050" dirty="0" smtClean="0"/>
              <a:t>May Wind	1980	002</a:t>
            </a:r>
          </a:p>
          <a:p>
            <a:pPr>
              <a:tabLst>
                <a:tab pos="712788" algn="l"/>
                <a:tab pos="1162050" algn="l"/>
                <a:tab pos="1527175" algn="l"/>
              </a:tabLst>
            </a:pPr>
            <a:r>
              <a:rPr lang="en-AU" sz="1050" dirty="0" smtClean="0"/>
              <a:t>May Wind	1980	002</a:t>
            </a:r>
          </a:p>
          <a:p>
            <a:pPr>
              <a:tabLst>
                <a:tab pos="712788" algn="l"/>
                <a:tab pos="1162050" algn="l"/>
                <a:tab pos="1527175" algn="l"/>
              </a:tabLst>
            </a:pPr>
            <a:r>
              <a:rPr lang="en-AU" sz="1050" dirty="0" smtClean="0"/>
              <a:t>May Wind	1980	002</a:t>
            </a:r>
            <a:endParaRPr lang="en-AU" sz="1050" dirty="0"/>
          </a:p>
        </p:txBody>
      </p:sp>
      <p:sp>
        <p:nvSpPr>
          <p:cNvPr id="56" name="TextBox 55"/>
          <p:cNvSpPr txBox="1"/>
          <p:nvPr/>
        </p:nvSpPr>
        <p:spPr>
          <a:xfrm>
            <a:off x="7223760" y="3200400"/>
            <a:ext cx="1670304" cy="17081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357188" algn="l"/>
                <a:tab pos="804863" algn="l"/>
                <a:tab pos="1527175" algn="l"/>
              </a:tabLst>
            </a:pPr>
            <a:r>
              <a:rPr lang="en-AU" sz="1050" u="sng" dirty="0" smtClean="0"/>
              <a:t>Key	Year	Clinical info</a:t>
            </a:r>
          </a:p>
          <a:p>
            <a:pPr>
              <a:tabLst>
                <a:tab pos="357188" algn="l"/>
                <a:tab pos="804863" algn="l"/>
                <a:tab pos="1527175" algn="l"/>
              </a:tabLst>
            </a:pPr>
            <a:r>
              <a:rPr lang="en-AU" sz="1050" dirty="0" smtClean="0"/>
              <a:t>001	2000	Broken arm</a:t>
            </a:r>
          </a:p>
          <a:p>
            <a:pPr>
              <a:tabLst>
                <a:tab pos="357188" algn="l"/>
                <a:tab pos="804863" algn="l"/>
                <a:tab pos="1527175" algn="l"/>
              </a:tabLst>
            </a:pPr>
            <a:r>
              <a:rPr lang="en-AU" sz="1050" dirty="0" smtClean="0"/>
              <a:t>001	2003	Poorly</a:t>
            </a:r>
          </a:p>
          <a:p>
            <a:pPr>
              <a:tabLst>
                <a:tab pos="357188" algn="l"/>
                <a:tab pos="804863" algn="l"/>
                <a:tab pos="1527175" algn="l"/>
              </a:tabLst>
            </a:pPr>
            <a:r>
              <a:rPr lang="en-AU" sz="1050" dirty="0" smtClean="0"/>
              <a:t>001	2005	Very poorly</a:t>
            </a:r>
          </a:p>
          <a:p>
            <a:pPr>
              <a:tabLst>
                <a:tab pos="357188" algn="l"/>
                <a:tab pos="804863" algn="l"/>
                <a:tab pos="1527175" algn="l"/>
              </a:tabLst>
            </a:pPr>
            <a:r>
              <a:rPr lang="en-AU" sz="1050" dirty="0" smtClean="0">
                <a:solidFill>
                  <a:srgbClr val="FF0000"/>
                </a:solidFill>
              </a:rPr>
              <a:t>001	2006	Died</a:t>
            </a:r>
          </a:p>
          <a:p>
            <a:pPr>
              <a:tabLst>
                <a:tab pos="357188" algn="l"/>
                <a:tab pos="804863" algn="l"/>
                <a:tab pos="1527175" algn="l"/>
              </a:tabLst>
            </a:pPr>
            <a:endParaRPr lang="en-AU" sz="1050" dirty="0" smtClean="0"/>
          </a:p>
          <a:p>
            <a:pPr>
              <a:tabLst>
                <a:tab pos="357188" algn="l"/>
                <a:tab pos="804863" algn="l"/>
                <a:tab pos="1527175" algn="l"/>
              </a:tabLst>
            </a:pPr>
            <a:r>
              <a:rPr lang="en-AU" sz="1050" dirty="0" smtClean="0"/>
              <a:t>002	2002	1</a:t>
            </a:r>
            <a:r>
              <a:rPr lang="en-AU" sz="1050" baseline="30000" dirty="0" smtClean="0"/>
              <a:t>st</a:t>
            </a:r>
            <a:r>
              <a:rPr lang="en-AU" sz="1050" dirty="0" smtClean="0"/>
              <a:t> child</a:t>
            </a:r>
          </a:p>
          <a:p>
            <a:pPr>
              <a:tabLst>
                <a:tab pos="357188" algn="l"/>
                <a:tab pos="804863" algn="l"/>
                <a:tab pos="1527175" algn="l"/>
              </a:tabLst>
            </a:pPr>
            <a:r>
              <a:rPr lang="en-AU" sz="1050" dirty="0" smtClean="0"/>
              <a:t>002	2004	Twins</a:t>
            </a:r>
          </a:p>
          <a:p>
            <a:pPr>
              <a:tabLst>
                <a:tab pos="357188" algn="l"/>
                <a:tab pos="804863" algn="l"/>
                <a:tab pos="1527175" algn="l"/>
              </a:tabLst>
            </a:pPr>
            <a:r>
              <a:rPr lang="en-AU" sz="1050" dirty="0" smtClean="0"/>
              <a:t>002	2007	Triplets</a:t>
            </a:r>
          </a:p>
          <a:p>
            <a:pPr>
              <a:tabLst>
                <a:tab pos="357188" algn="l"/>
                <a:tab pos="804863" algn="l"/>
                <a:tab pos="1527175" algn="l"/>
              </a:tabLst>
            </a:pPr>
            <a:r>
              <a:rPr lang="en-AU" sz="1050" dirty="0" smtClean="0"/>
              <a:t>002	2008	Exhaustion</a:t>
            </a:r>
            <a:endParaRPr lang="en-AU" sz="1050" dirty="0"/>
          </a:p>
        </p:txBody>
      </p:sp>
      <p:sp>
        <p:nvSpPr>
          <p:cNvPr id="57" name="TextBox 56"/>
          <p:cNvSpPr txBox="1"/>
          <p:nvPr/>
        </p:nvSpPr>
        <p:spPr>
          <a:xfrm>
            <a:off x="5158503" y="4544568"/>
            <a:ext cx="301752" cy="2539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18000" rIns="18000" rtlCol="0">
            <a:spAutoFit/>
          </a:bodyPr>
          <a:lstStyle/>
          <a:p>
            <a:r>
              <a:rPr lang="en-AU" sz="1050" dirty="0" smtClean="0"/>
              <a:t>Keys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458968" y="4544568"/>
            <a:ext cx="669538" cy="2539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lIns="18000" rIns="18000" rtlCol="0">
            <a:spAutoFit/>
          </a:bodyPr>
          <a:lstStyle/>
          <a:p>
            <a:pPr marL="342900" indent="-342900"/>
            <a:r>
              <a:rPr lang="en-AU" sz="1050" dirty="0" smtClean="0"/>
              <a:t>Clinical Info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199888" y="3343656"/>
            <a:ext cx="301752" cy="2539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18000" rIns="18000" rtlCol="0">
            <a:spAutoFit/>
          </a:bodyPr>
          <a:lstStyle/>
          <a:p>
            <a:r>
              <a:rPr lang="en-AU" sz="1050" dirty="0" smtClean="0"/>
              <a:t>Keys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501640" y="3343656"/>
            <a:ext cx="669538" cy="2539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lIns="18000" rIns="18000" rtlCol="0">
            <a:spAutoFit/>
          </a:bodyPr>
          <a:lstStyle/>
          <a:p>
            <a:pPr marL="342900" indent="-342900"/>
            <a:r>
              <a:rPr lang="en-AU" sz="1050" dirty="0" smtClean="0"/>
              <a:t>Clinical Info</a:t>
            </a:r>
          </a:p>
        </p:txBody>
      </p:sp>
      <p:sp>
        <p:nvSpPr>
          <p:cNvPr id="61" name="Curved Left Arrow 60"/>
          <p:cNvSpPr/>
          <p:nvPr/>
        </p:nvSpPr>
        <p:spPr>
          <a:xfrm>
            <a:off x="5913120" y="5248656"/>
            <a:ext cx="192024" cy="393192"/>
          </a:xfrm>
          <a:prstGeom prst="curvedLeftArrow">
            <a:avLst/>
          </a:prstGeom>
          <a:solidFill>
            <a:schemeClr val="accent4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62" name="Curved Left Arrow 61"/>
          <p:cNvSpPr/>
          <p:nvPr/>
        </p:nvSpPr>
        <p:spPr>
          <a:xfrm>
            <a:off x="5913120" y="5510784"/>
            <a:ext cx="192024" cy="393192"/>
          </a:xfrm>
          <a:prstGeom prst="curvedLeftArrow">
            <a:avLst/>
          </a:prstGeom>
          <a:solidFill>
            <a:schemeClr val="accent4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63" name="Curved Left Arrow 62"/>
          <p:cNvSpPr/>
          <p:nvPr/>
        </p:nvSpPr>
        <p:spPr>
          <a:xfrm>
            <a:off x="5979795" y="2177796"/>
            <a:ext cx="192024" cy="393192"/>
          </a:xfrm>
          <a:prstGeom prst="curvedLeftArrow">
            <a:avLst/>
          </a:prstGeom>
          <a:solidFill>
            <a:schemeClr val="accent4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64" name="Curved Left Arrow 63"/>
          <p:cNvSpPr/>
          <p:nvPr/>
        </p:nvSpPr>
        <p:spPr>
          <a:xfrm>
            <a:off x="5979795" y="2604897"/>
            <a:ext cx="192024" cy="393192"/>
          </a:xfrm>
          <a:prstGeom prst="curvedLeftArrow">
            <a:avLst/>
          </a:prstGeom>
          <a:solidFill>
            <a:schemeClr val="accent4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2660904" y="4087368"/>
            <a:ext cx="4224528" cy="27432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256036" y="4644800"/>
            <a:ext cx="421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SA</a:t>
            </a:r>
            <a:endParaRPr lang="en-AU" dirty="0"/>
          </a:p>
        </p:txBody>
      </p:sp>
      <p:sp>
        <p:nvSpPr>
          <p:cNvPr id="67" name="TextBox 66"/>
          <p:cNvSpPr txBox="1"/>
          <p:nvPr/>
        </p:nvSpPr>
        <p:spPr>
          <a:xfrm>
            <a:off x="4141189" y="3164124"/>
            <a:ext cx="643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NSW</a:t>
            </a:r>
            <a:endParaRPr lang="en-AU" dirty="0"/>
          </a:p>
        </p:txBody>
      </p:sp>
      <p:pic>
        <p:nvPicPr>
          <p:cNvPr id="68" name="Picture 6" descr="C:\Documents and Settings\225748C\Local Settings\Temporary Internet Files\Content.IE5\GKVO8SFA\MC900363444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3150" y="1685925"/>
            <a:ext cx="1140522" cy="1244600"/>
          </a:xfrm>
          <a:prstGeom prst="rect">
            <a:avLst/>
          </a:prstGeom>
          <a:noFill/>
        </p:spPr>
      </p:pic>
      <p:sp>
        <p:nvSpPr>
          <p:cNvPr id="69" name="Rectangle 68"/>
          <p:cNvSpPr/>
          <p:nvPr/>
        </p:nvSpPr>
        <p:spPr>
          <a:xfrm>
            <a:off x="3524250" y="1895475"/>
            <a:ext cx="1368000" cy="118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>
            <a:spAutoFit/>
          </a:bodyPr>
          <a:lstStyle/>
          <a:p>
            <a:pPr>
              <a:tabLst>
                <a:tab pos="361950" algn="l"/>
                <a:tab pos="990600" algn="l"/>
              </a:tabLst>
            </a:pPr>
            <a:r>
              <a:rPr lang="en-AU" sz="1050" b="1" u="sng" dirty="0" smtClean="0"/>
              <a:t>Key 	Name	Dob</a:t>
            </a:r>
          </a:p>
          <a:p>
            <a:pPr>
              <a:tabLst>
                <a:tab pos="361950" algn="l"/>
                <a:tab pos="990600" algn="l"/>
              </a:tabLst>
            </a:pPr>
            <a:r>
              <a:rPr lang="en-AU" sz="1050" dirty="0" smtClean="0"/>
              <a:t>AAA	Joe Blow	1930</a:t>
            </a:r>
          </a:p>
          <a:p>
            <a:pPr>
              <a:tabLst>
                <a:tab pos="361950" algn="l"/>
                <a:tab pos="990600" algn="l"/>
              </a:tabLst>
            </a:pPr>
            <a:r>
              <a:rPr lang="en-AU" sz="1050" dirty="0" smtClean="0"/>
              <a:t>AAA	Joe Blow	1930</a:t>
            </a:r>
          </a:p>
          <a:p>
            <a:pPr>
              <a:tabLst>
                <a:tab pos="361950" algn="l"/>
                <a:tab pos="990600" algn="l"/>
              </a:tabLst>
            </a:pPr>
            <a:r>
              <a:rPr lang="en-AU" sz="1050" dirty="0" smtClean="0">
                <a:solidFill>
                  <a:srgbClr val="FF0000"/>
                </a:solidFill>
              </a:rPr>
              <a:t>AAA	Joe Blow	1930</a:t>
            </a:r>
          </a:p>
          <a:p>
            <a:pPr>
              <a:tabLst>
                <a:tab pos="361950" algn="l"/>
                <a:tab pos="990600" algn="l"/>
              </a:tabLst>
            </a:pPr>
            <a:endParaRPr lang="en-AU" sz="1050" dirty="0" smtClean="0"/>
          </a:p>
          <a:p>
            <a:pPr>
              <a:tabLst>
                <a:tab pos="361950" algn="l"/>
                <a:tab pos="990600" algn="l"/>
              </a:tabLst>
            </a:pPr>
            <a:r>
              <a:rPr lang="en-AU" sz="1050" dirty="0" smtClean="0"/>
              <a:t>BBB	May Wind	1980</a:t>
            </a:r>
          </a:p>
          <a:p>
            <a:pPr>
              <a:tabLst>
                <a:tab pos="361950" algn="l"/>
                <a:tab pos="990600" algn="l"/>
              </a:tabLst>
            </a:pPr>
            <a:r>
              <a:rPr lang="en-AU" sz="1050" dirty="0" smtClean="0"/>
              <a:t>BBB	May Wind	1980</a:t>
            </a:r>
          </a:p>
          <a:p>
            <a:pPr>
              <a:tabLst>
                <a:tab pos="542925" algn="l"/>
                <a:tab pos="1162050" algn="l"/>
              </a:tabLst>
            </a:pPr>
            <a:endParaRPr lang="en-AU" sz="1050" dirty="0" smtClean="0"/>
          </a:p>
          <a:p>
            <a:pPr>
              <a:tabLst>
                <a:tab pos="542925" algn="l"/>
                <a:tab pos="1162050" algn="l"/>
              </a:tabLst>
            </a:pPr>
            <a:endParaRPr lang="en-AU" sz="1050" dirty="0" smtClean="0"/>
          </a:p>
        </p:txBody>
      </p:sp>
      <p:sp>
        <p:nvSpPr>
          <p:cNvPr id="70" name="TextBox 69"/>
          <p:cNvSpPr txBox="1"/>
          <p:nvPr/>
        </p:nvSpPr>
        <p:spPr>
          <a:xfrm>
            <a:off x="2201417" y="2803779"/>
            <a:ext cx="1103758" cy="253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36000" rIns="36000" rtlCol="0">
            <a:spAutoFit/>
          </a:bodyPr>
          <a:lstStyle/>
          <a:p>
            <a:pPr>
              <a:tabLst>
                <a:tab pos="712788" algn="l"/>
                <a:tab pos="1162050" algn="l"/>
                <a:tab pos="1527175" algn="l"/>
              </a:tabLst>
            </a:pPr>
            <a:r>
              <a:rPr lang="en-AU" sz="1050" dirty="0" smtClean="0"/>
              <a:t>Keys  Names  DOB</a:t>
            </a:r>
            <a:endParaRPr lang="en-AU" sz="1050" dirty="0"/>
          </a:p>
        </p:txBody>
      </p:sp>
      <p:sp>
        <p:nvSpPr>
          <p:cNvPr id="71" name="TextBox 70"/>
          <p:cNvSpPr txBox="1"/>
          <p:nvPr/>
        </p:nvSpPr>
        <p:spPr>
          <a:xfrm>
            <a:off x="2077592" y="4689729"/>
            <a:ext cx="1122808" cy="253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36000" rIns="36000" rtlCol="0">
            <a:spAutoFit/>
          </a:bodyPr>
          <a:lstStyle/>
          <a:p>
            <a:pPr>
              <a:tabLst>
                <a:tab pos="712788" algn="l"/>
                <a:tab pos="1162050" algn="l"/>
                <a:tab pos="1527175" algn="l"/>
              </a:tabLst>
            </a:pPr>
            <a:r>
              <a:rPr lang="en-AU" sz="1050" dirty="0" smtClean="0"/>
              <a:t>Keys   Names  DOB</a:t>
            </a:r>
            <a:endParaRPr lang="en-AU" sz="1050" dirty="0"/>
          </a:p>
        </p:txBody>
      </p:sp>
      <p:grpSp>
        <p:nvGrpSpPr>
          <p:cNvPr id="72" name="Group 71"/>
          <p:cNvGrpSpPr/>
          <p:nvPr/>
        </p:nvGrpSpPr>
        <p:grpSpPr>
          <a:xfrm>
            <a:off x="1191767" y="5583936"/>
            <a:ext cx="798958" cy="255059"/>
            <a:chOff x="782192" y="5631561"/>
            <a:chExt cx="798958" cy="255059"/>
          </a:xfrm>
        </p:grpSpPr>
        <p:sp>
          <p:nvSpPr>
            <p:cNvPr id="73" name="TextBox 72"/>
            <p:cNvSpPr txBox="1"/>
            <p:nvPr/>
          </p:nvSpPr>
          <p:spPr>
            <a:xfrm>
              <a:off x="1130427" y="5631561"/>
              <a:ext cx="450723" cy="25391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tabLst>
                  <a:tab pos="539750" algn="l"/>
                  <a:tab pos="987425" algn="l"/>
                  <a:tab pos="1527175" algn="l"/>
                </a:tabLst>
              </a:pPr>
              <a:r>
                <a:rPr lang="en-AU" sz="1050" dirty="0" smtClean="0"/>
                <a:t>Keys</a:t>
              </a:r>
              <a:endParaRPr lang="en-AU" sz="105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782192" y="5632704"/>
              <a:ext cx="351283" cy="25391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lIns="36000" rIns="36000" rtlCol="0">
              <a:spAutoFit/>
            </a:bodyPr>
            <a:lstStyle/>
            <a:p>
              <a:pPr>
                <a:tabLst>
                  <a:tab pos="712788" algn="l"/>
                  <a:tab pos="1162050" algn="l"/>
                  <a:tab pos="1527175" algn="l"/>
                </a:tabLst>
              </a:pPr>
              <a:r>
                <a:rPr lang="en-AU" sz="1050" dirty="0" smtClean="0"/>
                <a:t>Keys</a:t>
              </a:r>
              <a:endParaRPr lang="en-AU" sz="1050" dirty="0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182242" y="1926336"/>
            <a:ext cx="798958" cy="255059"/>
            <a:chOff x="782192" y="5631561"/>
            <a:chExt cx="798958" cy="255059"/>
          </a:xfrm>
        </p:grpSpPr>
        <p:sp>
          <p:nvSpPr>
            <p:cNvPr id="76" name="TextBox 75"/>
            <p:cNvSpPr txBox="1"/>
            <p:nvPr/>
          </p:nvSpPr>
          <p:spPr>
            <a:xfrm>
              <a:off x="1130427" y="5631561"/>
              <a:ext cx="450723" cy="25391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tabLst>
                  <a:tab pos="539750" algn="l"/>
                  <a:tab pos="987425" algn="l"/>
                  <a:tab pos="1527175" algn="l"/>
                </a:tabLst>
              </a:pPr>
              <a:r>
                <a:rPr lang="en-AU" sz="1050" dirty="0" smtClean="0"/>
                <a:t>Keys</a:t>
              </a:r>
              <a:endParaRPr lang="en-AU" sz="1050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782192" y="5632704"/>
              <a:ext cx="351283" cy="25391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lIns="36000" rIns="36000" rtlCol="0">
              <a:spAutoFit/>
            </a:bodyPr>
            <a:lstStyle/>
            <a:p>
              <a:pPr>
                <a:tabLst>
                  <a:tab pos="712788" algn="l"/>
                  <a:tab pos="1162050" algn="l"/>
                  <a:tab pos="1527175" algn="l"/>
                </a:tabLst>
              </a:pPr>
              <a:r>
                <a:rPr lang="en-AU" sz="1050" dirty="0" smtClean="0"/>
                <a:t>Keys</a:t>
              </a:r>
              <a:endParaRPr lang="en-AU" sz="1050" dirty="0"/>
            </a:p>
          </p:txBody>
        </p:sp>
      </p:grpSp>
      <p:sp>
        <p:nvSpPr>
          <p:cNvPr id="78" name="Rectangle 77"/>
          <p:cNvSpPr/>
          <p:nvPr/>
        </p:nvSpPr>
        <p:spPr>
          <a:xfrm>
            <a:off x="3524250" y="5124450"/>
            <a:ext cx="1260000" cy="86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>
            <a:spAutoFit/>
          </a:bodyPr>
          <a:lstStyle/>
          <a:p>
            <a:pPr>
              <a:tabLst>
                <a:tab pos="266700" algn="l"/>
                <a:tab pos="895350" algn="l"/>
              </a:tabLst>
            </a:pPr>
            <a:r>
              <a:rPr lang="en-AU" sz="1050" b="1" u="sng" dirty="0" smtClean="0"/>
              <a:t>Key 	Name	Dob</a:t>
            </a:r>
          </a:p>
          <a:p>
            <a:pPr>
              <a:tabLst>
                <a:tab pos="266700" algn="l"/>
                <a:tab pos="895350" algn="l"/>
              </a:tabLst>
            </a:pPr>
            <a:r>
              <a:rPr lang="en-AU" sz="1050" dirty="0" smtClean="0"/>
              <a:t>XXX	Joe Blow	1930</a:t>
            </a:r>
          </a:p>
          <a:p>
            <a:pPr>
              <a:tabLst>
                <a:tab pos="266700" algn="l"/>
                <a:tab pos="895350" algn="l"/>
              </a:tabLst>
            </a:pPr>
            <a:endParaRPr lang="en-AU" sz="1050" dirty="0" smtClean="0"/>
          </a:p>
          <a:p>
            <a:pPr>
              <a:tabLst>
                <a:tab pos="266700" algn="l"/>
                <a:tab pos="895350" algn="l"/>
              </a:tabLst>
            </a:pPr>
            <a:r>
              <a:rPr lang="en-AU" sz="1050" dirty="0" smtClean="0"/>
              <a:t>YYY	May Wind	1980</a:t>
            </a:r>
          </a:p>
          <a:p>
            <a:pPr>
              <a:tabLst>
                <a:tab pos="266700" algn="l"/>
                <a:tab pos="895350" algn="l"/>
              </a:tabLst>
            </a:pPr>
            <a:r>
              <a:rPr lang="en-AU" sz="1050" dirty="0" smtClean="0"/>
              <a:t>YYY	May Wind	1980</a:t>
            </a:r>
          </a:p>
          <a:p>
            <a:pPr>
              <a:tabLst>
                <a:tab pos="542925" algn="l"/>
                <a:tab pos="1162050" algn="l"/>
              </a:tabLst>
            </a:pPr>
            <a:endParaRPr lang="en-AU" sz="1050" dirty="0" smtClean="0"/>
          </a:p>
          <a:p>
            <a:pPr>
              <a:tabLst>
                <a:tab pos="542925" algn="l"/>
                <a:tab pos="1162050" algn="l"/>
              </a:tabLst>
            </a:pPr>
            <a:endParaRPr lang="en-AU" sz="1050" dirty="0" smtClean="0"/>
          </a:p>
        </p:txBody>
      </p:sp>
      <p:sp>
        <p:nvSpPr>
          <p:cNvPr id="79" name="Rectangle 78"/>
          <p:cNvSpPr/>
          <p:nvPr/>
        </p:nvSpPr>
        <p:spPr>
          <a:xfrm>
            <a:off x="4800600" y="5124450"/>
            <a:ext cx="1080000" cy="864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>
            <a:spAutoFit/>
          </a:bodyPr>
          <a:lstStyle/>
          <a:p>
            <a:pPr>
              <a:tabLst>
                <a:tab pos="361950" algn="l"/>
              </a:tabLst>
            </a:pPr>
            <a:r>
              <a:rPr lang="en-AU" sz="1050" b="1" u="sng" dirty="0" smtClean="0"/>
              <a:t>Year	Clinical info</a:t>
            </a:r>
          </a:p>
          <a:p>
            <a:pPr marL="228600" indent="-228600">
              <a:tabLst>
                <a:tab pos="361950" algn="l"/>
              </a:tabLst>
            </a:pPr>
            <a:r>
              <a:rPr lang="en-AU" sz="1050" dirty="0" smtClean="0"/>
              <a:t>2000	Broken arm</a:t>
            </a:r>
          </a:p>
          <a:p>
            <a:pPr marL="228600" indent="-228600">
              <a:buAutoNum type="arabicPlain" startAt="2000"/>
              <a:tabLst>
                <a:tab pos="361950" algn="l"/>
              </a:tabLst>
            </a:pPr>
            <a:endParaRPr lang="en-AU" sz="1050" dirty="0" smtClean="0"/>
          </a:p>
          <a:p>
            <a:pPr marL="228600" indent="-228600">
              <a:tabLst>
                <a:tab pos="361950" algn="l"/>
              </a:tabLst>
            </a:pPr>
            <a:r>
              <a:rPr lang="en-AU" sz="1050" dirty="0" smtClean="0"/>
              <a:t>2007	Triplets</a:t>
            </a:r>
          </a:p>
          <a:p>
            <a:pPr marL="228600" indent="-228600">
              <a:tabLst>
                <a:tab pos="361950" algn="l"/>
              </a:tabLst>
            </a:pPr>
            <a:r>
              <a:rPr lang="en-AU" sz="1050" dirty="0" smtClean="0"/>
              <a:t>2008	Exhaustion</a:t>
            </a:r>
          </a:p>
          <a:p>
            <a:pPr>
              <a:tabLst>
                <a:tab pos="542925" algn="l"/>
                <a:tab pos="1162050" algn="l"/>
              </a:tabLst>
            </a:pPr>
            <a:endParaRPr lang="en-AU" sz="1050" dirty="0" smtClean="0"/>
          </a:p>
        </p:txBody>
      </p:sp>
      <p:sp>
        <p:nvSpPr>
          <p:cNvPr id="80" name="Rectangle 79"/>
          <p:cNvSpPr/>
          <p:nvPr/>
        </p:nvSpPr>
        <p:spPr>
          <a:xfrm>
            <a:off x="4914900" y="1905000"/>
            <a:ext cx="1080000" cy="118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>
            <a:spAutoFit/>
          </a:bodyPr>
          <a:lstStyle/>
          <a:p>
            <a:pPr>
              <a:tabLst>
                <a:tab pos="361950" algn="l"/>
              </a:tabLst>
            </a:pPr>
            <a:r>
              <a:rPr lang="en-AU" sz="1050" b="1" u="sng" dirty="0" smtClean="0"/>
              <a:t>Year	Clinical info</a:t>
            </a:r>
          </a:p>
          <a:p>
            <a:pPr marL="228600" indent="-228600">
              <a:tabLst>
                <a:tab pos="361950" algn="l"/>
              </a:tabLst>
            </a:pPr>
            <a:r>
              <a:rPr lang="en-AU" sz="1050" dirty="0" smtClean="0"/>
              <a:t>2003	Poorly</a:t>
            </a:r>
          </a:p>
          <a:p>
            <a:pPr marL="228600" indent="-228600">
              <a:tabLst>
                <a:tab pos="361950" algn="l"/>
              </a:tabLst>
            </a:pPr>
            <a:r>
              <a:rPr lang="en-AU" sz="1050" dirty="0" smtClean="0"/>
              <a:t>2005	Very poorly</a:t>
            </a:r>
          </a:p>
          <a:p>
            <a:pPr marL="228600" indent="-228600">
              <a:tabLst>
                <a:tab pos="361950" algn="l"/>
              </a:tabLst>
            </a:pPr>
            <a:r>
              <a:rPr lang="en-AU" sz="1050" dirty="0" smtClean="0">
                <a:solidFill>
                  <a:srgbClr val="FF0000"/>
                </a:solidFill>
              </a:rPr>
              <a:t>2006	Died</a:t>
            </a:r>
          </a:p>
          <a:p>
            <a:pPr marL="228600" indent="-228600">
              <a:tabLst>
                <a:tab pos="361950" algn="l"/>
              </a:tabLst>
            </a:pPr>
            <a:endParaRPr lang="en-AU" sz="1050" dirty="0" smtClean="0"/>
          </a:p>
          <a:p>
            <a:pPr marL="228600" indent="-228600">
              <a:tabLst>
                <a:tab pos="361950" algn="l"/>
              </a:tabLst>
            </a:pPr>
            <a:r>
              <a:rPr lang="en-AU" sz="1050" dirty="0" smtClean="0"/>
              <a:t>2002	1</a:t>
            </a:r>
            <a:r>
              <a:rPr lang="en-AU" sz="1050" baseline="30000" dirty="0" smtClean="0"/>
              <a:t>st</a:t>
            </a:r>
            <a:r>
              <a:rPr lang="en-AU" sz="1050" dirty="0" smtClean="0"/>
              <a:t> child</a:t>
            </a:r>
          </a:p>
          <a:p>
            <a:pPr marL="228600" indent="-228600">
              <a:tabLst>
                <a:tab pos="361950" algn="l"/>
              </a:tabLst>
            </a:pPr>
            <a:r>
              <a:rPr lang="en-AU" sz="1050" dirty="0" smtClean="0"/>
              <a:t>2004	Twins</a:t>
            </a:r>
          </a:p>
          <a:p>
            <a:pPr>
              <a:tabLst>
                <a:tab pos="542925" algn="l"/>
                <a:tab pos="1162050" algn="l"/>
              </a:tabLst>
            </a:pPr>
            <a:endParaRPr lang="en-AU" sz="1050" dirty="0" smtClean="0"/>
          </a:p>
        </p:txBody>
      </p:sp>
      <p:sp>
        <p:nvSpPr>
          <p:cNvPr id="81" name="TextBox 80"/>
          <p:cNvSpPr txBox="1"/>
          <p:nvPr/>
        </p:nvSpPr>
        <p:spPr>
          <a:xfrm>
            <a:off x="152400" y="2981325"/>
            <a:ext cx="332390" cy="17081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lang="en-AU" sz="1050" b="1" u="sng" dirty="0" smtClean="0"/>
              <a:t>Keys</a:t>
            </a:r>
          </a:p>
          <a:p>
            <a:r>
              <a:rPr lang="en-AU" sz="1050" dirty="0" smtClean="0"/>
              <a:t>XXX</a:t>
            </a:r>
          </a:p>
          <a:p>
            <a:r>
              <a:rPr lang="en-AU" sz="1050" dirty="0" smtClean="0"/>
              <a:t>AAA</a:t>
            </a:r>
          </a:p>
          <a:p>
            <a:r>
              <a:rPr lang="en-AU" sz="1050" dirty="0" smtClean="0"/>
              <a:t>AAA</a:t>
            </a:r>
          </a:p>
          <a:p>
            <a:r>
              <a:rPr lang="en-AU" sz="1050" dirty="0" smtClean="0"/>
              <a:t>AAA</a:t>
            </a:r>
          </a:p>
          <a:p>
            <a:endParaRPr lang="en-AU" sz="1050" dirty="0" smtClean="0"/>
          </a:p>
          <a:p>
            <a:r>
              <a:rPr lang="en-AU" sz="1050" dirty="0" smtClean="0"/>
              <a:t>BBB</a:t>
            </a:r>
          </a:p>
          <a:p>
            <a:r>
              <a:rPr lang="en-AU" sz="1050" dirty="0" smtClean="0"/>
              <a:t>BBB</a:t>
            </a:r>
          </a:p>
          <a:p>
            <a:r>
              <a:rPr lang="en-AU" sz="1050" dirty="0" smtClean="0"/>
              <a:t>YYY</a:t>
            </a:r>
          </a:p>
          <a:p>
            <a:r>
              <a:rPr lang="en-AU" sz="1050" dirty="0" smtClean="0"/>
              <a:t>YYY</a:t>
            </a:r>
            <a:endParaRPr lang="en-AU" sz="1050" dirty="0"/>
          </a:p>
        </p:txBody>
      </p:sp>
    </p:spTree>
    <p:extLst>
      <p:ext uri="{BB962C8B-B14F-4D97-AF65-F5344CB8AC3E}">
        <p14:creationId xmlns:p14="http://schemas.microsoft.com/office/powerpoint/2010/main" val="177491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5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8" grpId="0" animBg="1"/>
      <p:bldP spid="48" grpId="1" animBg="1"/>
      <p:bldP spid="49" grpId="0" animBg="1"/>
      <p:bldP spid="50" grpId="0" animBg="1"/>
      <p:bldP spid="52" grpId="0"/>
      <p:bldP spid="53" grpId="0"/>
      <p:bldP spid="54" grpId="0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6" grpId="0"/>
      <p:bldP spid="67" grpId="0"/>
      <p:bldP spid="69" grpId="0" animBg="1"/>
      <p:bldP spid="70" grpId="0" animBg="1"/>
      <p:bldP spid="71" grpId="0" animBg="1"/>
      <p:bldP spid="78" grpId="0" animBg="1"/>
      <p:bldP spid="79" grpId="0" animBg="1"/>
      <p:bldP spid="80" grpId="0" animBg="1"/>
      <p:bldP spid="8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0" y="332041"/>
            <a:ext cx="7269358" cy="634083"/>
          </a:xfrm>
        </p:spPr>
        <p:txBody>
          <a:bodyPr>
            <a:normAutofit fontScale="90000"/>
          </a:bodyPr>
          <a:lstStyle/>
          <a:p>
            <a:r>
              <a:rPr lang="en-AU" b="1" dirty="0" smtClean="0"/>
              <a:t>Data cleaning</a:t>
            </a:r>
            <a:endParaRPr lang="en-AU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14521" y="1477570"/>
            <a:ext cx="8569325" cy="3710250"/>
          </a:xfrm>
        </p:spPr>
        <p:txBody>
          <a:bodyPr>
            <a:normAutofit/>
          </a:bodyPr>
          <a:lstStyle/>
          <a:p>
            <a:pPr marL="442913" indent="-342900"/>
            <a:r>
              <a:rPr lang="en-AU" sz="2800" dirty="0" smtClean="0"/>
              <a:t>Reformatting file types</a:t>
            </a:r>
          </a:p>
          <a:p>
            <a:pPr marL="442913" indent="-342900"/>
            <a:r>
              <a:rPr lang="en-AU" sz="2800" dirty="0" smtClean="0"/>
              <a:t>Renaming and recoding variables</a:t>
            </a:r>
          </a:p>
          <a:p>
            <a:pPr marL="442913" indent="-342900"/>
            <a:r>
              <a:rPr lang="en-AU" sz="2800" dirty="0" smtClean="0"/>
              <a:t>Applying exclusion criteria</a:t>
            </a:r>
          </a:p>
          <a:p>
            <a:pPr lvl="1"/>
            <a:r>
              <a:rPr lang="en-AU" sz="2400" dirty="0" smtClean="0"/>
              <a:t>Funding duplicates, cancelled procedures, boarders, organ procurements, healthy newborns</a:t>
            </a:r>
          </a:p>
          <a:p>
            <a:pPr lvl="1"/>
            <a:r>
              <a:rPr lang="en-AU" sz="2400" dirty="0" smtClean="0"/>
              <a:t>Records missing age, sex, principal diagnosis or separation mode</a:t>
            </a:r>
          </a:p>
          <a:p>
            <a:pPr lvl="1"/>
            <a:r>
              <a:rPr lang="en-AU" sz="2400" dirty="0" smtClean="0"/>
              <a:t>Non-Australian postcodes of residence.</a:t>
            </a:r>
          </a:p>
          <a:p>
            <a:pPr marL="0" indent="0">
              <a:buNone/>
            </a:pPr>
            <a:endParaRPr lang="en-AU" dirty="0" smtClean="0"/>
          </a:p>
          <a:p>
            <a:pPr lvl="1"/>
            <a:endParaRPr lang="en-AU" dirty="0"/>
          </a:p>
        </p:txBody>
      </p:sp>
      <p:sp>
        <p:nvSpPr>
          <p:cNvPr id="4" name="Rectangle 3"/>
          <p:cNvSpPr/>
          <p:nvPr/>
        </p:nvSpPr>
        <p:spPr>
          <a:xfrm>
            <a:off x="1504594" y="5278407"/>
            <a:ext cx="6138027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1"/>
            <a:r>
              <a:rPr lang="en-AU" sz="2400" dirty="0"/>
              <a:t>1.4 million out of 38 million </a:t>
            </a:r>
            <a:r>
              <a:rPr lang="en-AU" sz="2400" dirty="0" smtClean="0"/>
              <a:t>hospital records</a:t>
            </a:r>
          </a:p>
          <a:p>
            <a:pPr lvl="1" algn="ctr"/>
            <a:r>
              <a:rPr lang="en-AU" sz="2400" dirty="0" smtClean="0"/>
              <a:t>excluded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264175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0" y="332041"/>
            <a:ext cx="7269358" cy="634083"/>
          </a:xfrm>
        </p:spPr>
        <p:txBody>
          <a:bodyPr>
            <a:normAutofit fontScale="90000"/>
          </a:bodyPr>
          <a:lstStyle/>
          <a:p>
            <a:r>
              <a:rPr lang="en-AU" b="1" dirty="0" smtClean="0"/>
              <a:t>Data cleaning by state</a:t>
            </a:r>
            <a:endParaRPr lang="en-AU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038112"/>
              </p:ext>
            </p:extLst>
          </p:nvPr>
        </p:nvGraphicFramePr>
        <p:xfrm>
          <a:off x="363893" y="1899373"/>
          <a:ext cx="8229600" cy="3876275"/>
        </p:xfrm>
        <a:graphic>
          <a:graphicData uri="http://schemas.openxmlformats.org/drawingml/2006/table">
            <a:tbl>
              <a:tblPr firstRow="1" firstCol="1" bandRow="1"/>
              <a:tblGrid>
                <a:gridCol w="3666931"/>
                <a:gridCol w="933062"/>
                <a:gridCol w="830424"/>
                <a:gridCol w="923730"/>
                <a:gridCol w="821094"/>
                <a:gridCol w="1054359"/>
              </a:tblGrid>
              <a:tr h="596350"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b="1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Excluded episodes of </a:t>
                      </a:r>
                      <a:r>
                        <a:rPr lang="en-AU" sz="1400" b="1" dirty="0" smtClean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care (hospital records)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b="1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NSW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b="1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WA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b="1" dirty="0" smtClean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QLD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b="1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SA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b="1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Total </a:t>
                      </a:r>
                      <a:r>
                        <a:rPr lang="en-AU" sz="1400" b="1" dirty="0" smtClean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excluded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175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Potential funding duplicate </a:t>
                      </a:r>
                      <a:r>
                        <a:rPr lang="en-AU" sz="1400" dirty="0" smtClean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records </a:t>
                      </a: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– one kept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31,345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9,358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964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20,903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8175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Missing age at admission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842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842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175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Missing sex or intersex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199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6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211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175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Missing principal diagnosis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28,738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28,738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175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Newborn</a:t>
                      </a:r>
                      <a:r>
                        <a:rPr lang="en-AU" sz="1400" baseline="300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, boarder, organ procurement care types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604,128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36,473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427,795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22,042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1,090,438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175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Non-hospital facility (rehab, nursing, hospices) 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149,416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13,447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1,879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164,742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175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Non-medical hospital encounter (Z76)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1,899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4,137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1,496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  <a:tabLst>
                          <a:tab pos="241300" algn="l"/>
                        </a:tabLs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760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  <a:tabLst>
                          <a:tab pos="241300" algn="l"/>
                        </a:tabLs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8,292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175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Cancelled procedures (Z53)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1,609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1,644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175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Missing, unknown or overseas postcodes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84,888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8,412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30,788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  <a:tabLst>
                          <a:tab pos="267335" algn="l"/>
                        </a:tabLs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3,267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  <a:tabLst>
                          <a:tab pos="267335" algn="l"/>
                        </a:tabLs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127,355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175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Separation date &lt; admission date or missing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125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125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175"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240"/>
                        </a:spcAft>
                      </a:pPr>
                      <a:r>
                        <a:rPr lang="en-AU" sz="1400" b="1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Total excluded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903,189</a:t>
                      </a:r>
                      <a:endParaRPr lang="en-A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49,025</a:t>
                      </a:r>
                      <a:endParaRPr lang="en-A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482,925</a:t>
                      </a:r>
                      <a:endParaRPr lang="en-A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28,915</a:t>
                      </a:r>
                      <a:endParaRPr lang="en-A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1,443,290</a:t>
                      </a:r>
                      <a:endParaRPr lang="en-A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078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0" y="332041"/>
            <a:ext cx="7269358" cy="634083"/>
          </a:xfrm>
        </p:spPr>
        <p:txBody>
          <a:bodyPr>
            <a:normAutofit fontScale="90000"/>
          </a:bodyPr>
          <a:lstStyle/>
          <a:p>
            <a:r>
              <a:rPr lang="en-AU" b="1" dirty="0" smtClean="0"/>
              <a:t>Coding variation between states</a:t>
            </a:r>
            <a:endParaRPr lang="en-AU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077902"/>
              </p:ext>
            </p:extLst>
          </p:nvPr>
        </p:nvGraphicFramePr>
        <p:xfrm>
          <a:off x="440514" y="1686433"/>
          <a:ext cx="8041013" cy="3846127"/>
        </p:xfrm>
        <a:graphic>
          <a:graphicData uri="http://schemas.openxmlformats.org/drawingml/2006/table">
            <a:tbl>
              <a:tblPr firstRow="1" firstCol="1" bandRow="1"/>
              <a:tblGrid>
                <a:gridCol w="2470637"/>
                <a:gridCol w="1045029"/>
                <a:gridCol w="541175"/>
                <a:gridCol w="765110"/>
                <a:gridCol w="541176"/>
                <a:gridCol w="746449"/>
                <a:gridCol w="578498"/>
                <a:gridCol w="830424"/>
                <a:gridCol w="522515"/>
              </a:tblGrid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NSW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WA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QLD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SA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</a:tr>
              <a:tr h="122323"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 smtClean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N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%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 smtClean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N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%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 smtClean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N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%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 smtClean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N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%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6970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Day case chemotherapy (Z51.1)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44647"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Public hospital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26,784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11.5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150,826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53.5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180,891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36.0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63,606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100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44647"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Private hospital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206,693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88.5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131,011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46.5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321,812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64.0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-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89293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Day case renal dialysis (Z49.1)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22323"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Elective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1,606,258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91.5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57,316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4.7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22323"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Emergency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12,581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0.7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290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0.02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22323"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Not assigned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136,494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7.8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729,104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100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1,159,719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95.3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313,774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100.0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6970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Single delivery (O80)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22323"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Elective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25,798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30.4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0.0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1,866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2.7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0.0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22323"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Emergency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2,155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2.5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0.0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6,472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9.5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0.0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22323"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Not assigned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57,029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67.1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23,983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100.0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59,521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87.7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11,205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100.0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22323"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22323"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ED deaths recorded</a:t>
                      </a:r>
                      <a:r>
                        <a:rPr lang="en-AU" sz="14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as in-patient</a:t>
                      </a:r>
                      <a:endParaRPr lang="en-A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95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1" marR="264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3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0" y="332041"/>
            <a:ext cx="7269358" cy="634083"/>
          </a:xfrm>
        </p:spPr>
        <p:txBody>
          <a:bodyPr>
            <a:normAutofit fontScale="90000"/>
          </a:bodyPr>
          <a:lstStyle/>
          <a:p>
            <a:r>
              <a:rPr lang="en-AU" b="1" dirty="0" err="1" smtClean="0"/>
              <a:t>PoC</a:t>
            </a:r>
            <a:r>
              <a:rPr lang="en-AU" b="1" dirty="0" smtClean="0"/>
              <a:t> #1 – Findings</a:t>
            </a:r>
            <a:endParaRPr lang="en-AU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2512" y="1393595"/>
            <a:ext cx="8569325" cy="1461572"/>
          </a:xfrm>
        </p:spPr>
        <p:txBody>
          <a:bodyPr>
            <a:normAutofit lnSpcReduction="10000"/>
          </a:bodyPr>
          <a:lstStyle/>
          <a:p>
            <a:pPr marL="442913" indent="-342900"/>
            <a:r>
              <a:rPr lang="en-AU" sz="3000" dirty="0" smtClean="0"/>
              <a:t>Acute care hospital stays</a:t>
            </a:r>
          </a:p>
          <a:p>
            <a:pPr marL="800100" lvl="1" indent="-342900"/>
            <a:r>
              <a:rPr lang="en-AU" sz="2600" dirty="0" smtClean="0"/>
              <a:t>Multi-episodes of care (records) bought together</a:t>
            </a:r>
          </a:p>
          <a:p>
            <a:pPr marL="800100" lvl="1" indent="-342900"/>
            <a:r>
              <a:rPr lang="en-AU" sz="2600" dirty="0" smtClean="0"/>
              <a:t>SA – Public Hospitals only</a:t>
            </a:r>
            <a:endParaRPr lang="en-AU" sz="2000" dirty="0" smtClean="0"/>
          </a:p>
          <a:p>
            <a:endParaRPr lang="en-AU" dirty="0" smtClean="0"/>
          </a:p>
          <a:p>
            <a:pPr lvl="1"/>
            <a:endParaRPr lang="en-AU" dirty="0" smtClean="0"/>
          </a:p>
          <a:p>
            <a:pPr lvl="1"/>
            <a:endParaRPr lang="en-A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9975923"/>
              </p:ext>
            </p:extLst>
          </p:nvPr>
        </p:nvGraphicFramePr>
        <p:xfrm>
          <a:off x="447872" y="3036983"/>
          <a:ext cx="8080308" cy="2799336"/>
        </p:xfrm>
        <a:graphic>
          <a:graphicData uri="http://schemas.openxmlformats.org/drawingml/2006/table">
            <a:tbl>
              <a:tblPr firstRow="1" firstCol="1" bandRow="1"/>
              <a:tblGrid>
                <a:gridCol w="1604863"/>
                <a:gridCol w="783772"/>
                <a:gridCol w="578498"/>
                <a:gridCol w="793102"/>
                <a:gridCol w="615820"/>
                <a:gridCol w="839756"/>
                <a:gridCol w="625151"/>
                <a:gridCol w="802433"/>
                <a:gridCol w="502920"/>
                <a:gridCol w="933993"/>
              </a:tblGrid>
              <a:tr h="349917">
                <a:tc rowSpan="2"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NSW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WA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QLD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SA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Total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9917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N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%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N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%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N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%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N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%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917"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All</a:t>
                      </a:r>
                      <a:r>
                        <a:rPr lang="en-AU" sz="1400" b="1" baseline="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Hospital </a:t>
                      </a: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stays</a:t>
                      </a:r>
                      <a:endParaRPr lang="en-A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8,723,879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46.2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2,799,646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14.8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5,919,025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31.4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1,427,780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7.6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18,870,330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9917"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All Individuals</a:t>
                      </a:r>
                      <a:endParaRPr lang="en-A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3,660,991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47.9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1,094,303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14.3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2,286,449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30.0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608,921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8.0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7,650,664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9917"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A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9917"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b="1" u="sng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Public</a:t>
                      </a:r>
                      <a:r>
                        <a:rPr lang="en-AU" sz="1400" b="1" u="sng" baseline="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 Hospital Stays</a:t>
                      </a: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9917"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In-hospital </a:t>
                      </a: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deaths</a:t>
                      </a:r>
                      <a:endParaRPr lang="en-A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95,735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1.8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19,177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1.2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40,929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1.4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20,073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1.4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175,913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9917"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30 day </a:t>
                      </a: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deaths</a:t>
                      </a:r>
                      <a:endParaRPr lang="en-A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30,733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1.4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6,409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1.1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12,047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1.1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7,922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1.3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66,324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600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487745"/>
              </p:ext>
            </p:extLst>
          </p:nvPr>
        </p:nvGraphicFramePr>
        <p:xfrm>
          <a:off x="790424" y="1940767"/>
          <a:ext cx="7515120" cy="3900195"/>
        </p:xfrm>
        <a:graphic>
          <a:graphicData uri="http://schemas.openxmlformats.org/drawingml/2006/table">
            <a:tbl>
              <a:tblPr firstRow="1" firstCol="1" bandRow="1"/>
              <a:tblGrid>
                <a:gridCol w="1252520"/>
                <a:gridCol w="1252520"/>
                <a:gridCol w="1252520"/>
                <a:gridCol w="1252520"/>
                <a:gridCol w="1252520"/>
                <a:gridCol w="1252520"/>
              </a:tblGrid>
              <a:tr h="354449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Residence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Jurisdiction </a:t>
                      </a: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of hospital stay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</a:tr>
              <a:tr h="354449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NSW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WA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QLD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SA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Total</a:t>
                      </a:r>
                      <a:endParaRPr lang="en-A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6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NSW</a:t>
                      </a:r>
                      <a:endParaRPr lang="en-A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-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3,111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131,149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5,986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140,246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546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WA</a:t>
                      </a:r>
                      <a:endParaRPr lang="en-A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3,550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-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2,536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1,260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7,346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46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QLD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65,506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2,612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-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1,606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69,724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46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SA</a:t>
                      </a:r>
                      <a:endParaRPr lang="en-A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3,798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1,195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2,964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-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7,957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46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VIC</a:t>
                      </a:r>
                      <a:endParaRPr lang="en-A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59,967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2,716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12,131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9,594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84,408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46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TAS</a:t>
                      </a:r>
                      <a:endParaRPr lang="en-A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2,269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418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1,850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369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4,906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46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NT</a:t>
                      </a:r>
                      <a:endParaRPr lang="en-A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1,890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1,593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3,862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8,627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15,972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46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ACT</a:t>
                      </a:r>
                      <a:endParaRPr lang="en-A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20,871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189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1,128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222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22,410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4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Total</a:t>
                      </a:r>
                      <a:endParaRPr lang="en-A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157,851 (1.81%)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11,834 (0.42%)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155,620 (2.63%)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27,664  (1.94%)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352,969 (1.87%)</a:t>
                      </a:r>
                      <a:endParaRPr lang="en-A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467544" y="490661"/>
            <a:ext cx="6923112" cy="634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 smtClean="0"/>
              <a:t>Hospital Stays by Travellers</a:t>
            </a:r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858416" y="1334278"/>
            <a:ext cx="7379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223,262 (3.0%) individuals who had 352,969 (1.9%) </a:t>
            </a:r>
            <a:r>
              <a:rPr lang="en-AU" dirty="0" smtClean="0"/>
              <a:t>hospital stays as traveller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8935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2" r="11108"/>
          <a:stretch/>
        </p:blipFill>
        <p:spPr>
          <a:xfrm>
            <a:off x="942797" y="1625401"/>
            <a:ext cx="6438934" cy="473807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67544" y="490661"/>
            <a:ext cx="6923112" cy="634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 smtClean="0"/>
              <a:t>Residence of Travellers</a:t>
            </a:r>
            <a:endParaRPr lang="en-AU" dirty="0"/>
          </a:p>
        </p:txBody>
      </p:sp>
      <p:sp>
        <p:nvSpPr>
          <p:cNvPr id="2" name="TextBox 1"/>
          <p:cNvSpPr txBox="1"/>
          <p:nvPr/>
        </p:nvSpPr>
        <p:spPr>
          <a:xfrm>
            <a:off x="3396343" y="1420054"/>
            <a:ext cx="2454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Jurisdiction of residence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839755" y="1604720"/>
            <a:ext cx="671804" cy="5319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456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67544" y="490661"/>
            <a:ext cx="6923112" cy="634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 smtClean="0"/>
              <a:t>Hospital Stays by Movers</a:t>
            </a:r>
            <a:endParaRPr lang="en-AU" dirty="0"/>
          </a:p>
        </p:txBody>
      </p:sp>
      <p:sp>
        <p:nvSpPr>
          <p:cNvPr id="5" name="Rectangle 4"/>
          <p:cNvSpPr/>
          <p:nvPr/>
        </p:nvSpPr>
        <p:spPr>
          <a:xfrm>
            <a:off x="401215" y="1407176"/>
            <a:ext cx="8369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/>
              <a:t>There were 48,575 (0.6%) individuals with </a:t>
            </a:r>
            <a:r>
              <a:rPr lang="en-AU" dirty="0" smtClean="0"/>
              <a:t>59,387 hospital </a:t>
            </a:r>
            <a:r>
              <a:rPr lang="en-AU" dirty="0"/>
              <a:t>stays recorded </a:t>
            </a:r>
            <a:r>
              <a:rPr lang="en-AU" dirty="0" smtClean="0"/>
              <a:t>as movers</a:t>
            </a:r>
            <a:endParaRPr lang="en-A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740442"/>
              </p:ext>
            </p:extLst>
          </p:nvPr>
        </p:nvGraphicFramePr>
        <p:xfrm>
          <a:off x="629816" y="1978089"/>
          <a:ext cx="7333860" cy="3954196"/>
        </p:xfrm>
        <a:graphic>
          <a:graphicData uri="http://schemas.openxmlformats.org/drawingml/2006/table">
            <a:tbl>
              <a:tblPr firstRow="1" firstCol="1" bandRow="1"/>
              <a:tblGrid>
                <a:gridCol w="1222310"/>
                <a:gridCol w="1222310"/>
                <a:gridCol w="1222310"/>
                <a:gridCol w="1222310"/>
                <a:gridCol w="1222310"/>
                <a:gridCol w="1222310"/>
              </a:tblGrid>
              <a:tr h="355423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Pre-move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 residence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Jurisdiction </a:t>
                      </a: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of post-move </a:t>
                      </a: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 residence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</a:tr>
              <a:tr h="398694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NSW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WA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QLD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SA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Total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5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NSW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-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3,719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19,549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1,832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25,100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555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WA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2,854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-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3,988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1,168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8,010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5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QLD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12,835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3,143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-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1,520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17,498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5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SA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1,568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1,173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1,917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-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4,658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5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VIC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970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216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591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286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2,063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5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TAS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105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94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249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5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NT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154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220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299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257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930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5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ACT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700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34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125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879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42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Total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19,186 (0.22%)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8,540 (0.31%)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26,563 (0.45%)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5,098 (0.36%)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59,387 (0.31%)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553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6" r="10926"/>
          <a:stretch/>
        </p:blipFill>
        <p:spPr>
          <a:xfrm>
            <a:off x="705607" y="1621580"/>
            <a:ext cx="6255841" cy="4762871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67544" y="490661"/>
            <a:ext cx="6923112" cy="634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 smtClean="0"/>
              <a:t>Residence of Movers</a:t>
            </a:r>
            <a:endParaRPr lang="en-AU" dirty="0"/>
          </a:p>
        </p:txBody>
      </p:sp>
      <p:sp>
        <p:nvSpPr>
          <p:cNvPr id="2" name="TextBox 1"/>
          <p:cNvSpPr txBox="1"/>
          <p:nvPr/>
        </p:nvSpPr>
        <p:spPr>
          <a:xfrm>
            <a:off x="3004457" y="1343608"/>
            <a:ext cx="220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Jurisdiction pre-move</a:t>
            </a:r>
            <a:endParaRPr lang="en-AU" dirty="0"/>
          </a:p>
        </p:txBody>
      </p:sp>
      <p:sp>
        <p:nvSpPr>
          <p:cNvPr id="3" name="TextBox 2"/>
          <p:cNvSpPr txBox="1"/>
          <p:nvPr/>
        </p:nvSpPr>
        <p:spPr>
          <a:xfrm>
            <a:off x="6111553" y="5038714"/>
            <a:ext cx="27991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Note: By definition a mover had at least 2 hospital stays over a 5 year period</a:t>
            </a:r>
          </a:p>
        </p:txBody>
      </p:sp>
      <p:sp>
        <p:nvSpPr>
          <p:cNvPr id="6" name="Rectangle 5"/>
          <p:cNvSpPr/>
          <p:nvPr/>
        </p:nvSpPr>
        <p:spPr>
          <a:xfrm>
            <a:off x="569167" y="1528274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218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67544" y="490661"/>
            <a:ext cx="6923112" cy="634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 smtClean="0"/>
              <a:t>Cross-border hospital transfers</a:t>
            </a:r>
            <a:endParaRPr lang="en-AU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682153"/>
              </p:ext>
            </p:extLst>
          </p:nvPr>
        </p:nvGraphicFramePr>
        <p:xfrm>
          <a:off x="1279308" y="2572602"/>
          <a:ext cx="6923111" cy="2987040"/>
        </p:xfrm>
        <a:graphic>
          <a:graphicData uri="http://schemas.openxmlformats.org/drawingml/2006/table">
            <a:tbl>
              <a:tblPr firstRow="1" firstCol="1" bandRow="1"/>
              <a:tblGrid>
                <a:gridCol w="1995738"/>
                <a:gridCol w="942391"/>
                <a:gridCol w="1147666"/>
                <a:gridCol w="1007706"/>
                <a:gridCol w="933061"/>
                <a:gridCol w="896549"/>
              </a:tblGrid>
              <a:tr h="19050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Jurisdiction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of sending </a:t>
                      </a:r>
                      <a:r>
                        <a:rPr lang="en-AU" sz="1400" b="1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hospital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Jurisdiction of receiving hospital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</a:tr>
              <a:tr h="19050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NSW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WA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QLD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SA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Total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NSW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en-AU" sz="140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-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12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8,114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1,316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9,442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WA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27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26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12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65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QLD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1258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8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12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1,278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SA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299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8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24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en-AU" sz="140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-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331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Total</a:t>
                      </a:r>
                      <a:endParaRPr lang="en-A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1,584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28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8,164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1,340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11,116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30423" y="1539752"/>
            <a:ext cx="72312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/>
              <a:t>Over 11,000 acute care hospital transfers across state borders of the four jurisdictions were identified </a:t>
            </a:r>
          </a:p>
        </p:txBody>
      </p:sp>
    </p:spTree>
    <p:extLst>
      <p:ext uri="{BB962C8B-B14F-4D97-AF65-F5344CB8AC3E}">
        <p14:creationId xmlns:p14="http://schemas.microsoft.com/office/powerpoint/2010/main" val="253505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490661"/>
            <a:ext cx="6923112" cy="634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 smtClean="0"/>
              <a:t>Cross-border hospital transfers</a:t>
            </a:r>
            <a:endParaRPr lang="en-A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02" y="2040877"/>
            <a:ext cx="8601075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06889" y="1511560"/>
            <a:ext cx="3078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Jurisdiction of sending hospital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914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0" y="332041"/>
            <a:ext cx="7269358" cy="634083"/>
          </a:xfrm>
        </p:spPr>
        <p:txBody>
          <a:bodyPr>
            <a:normAutofit fontScale="90000"/>
          </a:bodyPr>
          <a:lstStyle/>
          <a:p>
            <a:r>
              <a:rPr lang="en-AU" b="1" dirty="0" smtClean="0"/>
              <a:t>Conclusion</a:t>
            </a:r>
            <a:endParaRPr lang="en-AU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14521" y="1496233"/>
            <a:ext cx="8569325" cy="4587326"/>
          </a:xfrm>
        </p:spPr>
        <p:txBody>
          <a:bodyPr>
            <a:normAutofit/>
          </a:bodyPr>
          <a:lstStyle/>
          <a:p>
            <a:r>
              <a:rPr lang="en-AU" sz="2800" dirty="0"/>
              <a:t>Cross-border hospital use</a:t>
            </a:r>
          </a:p>
          <a:p>
            <a:pPr lvl="1"/>
            <a:r>
              <a:rPr lang="en-AU" sz="2400" dirty="0"/>
              <a:t>SA &amp; QLD receive highest proportions of patients from elsewhere</a:t>
            </a:r>
          </a:p>
          <a:p>
            <a:pPr lvl="1"/>
            <a:r>
              <a:rPr lang="en-AU" sz="2400" dirty="0"/>
              <a:t>Mining / tourism regions in QLD &amp; WA  have high numbers of movers</a:t>
            </a:r>
          </a:p>
          <a:p>
            <a:r>
              <a:rPr lang="en-AU" sz="2800" dirty="0" smtClean="0"/>
              <a:t>Cross-jurisdictionally linked data is complex!</a:t>
            </a:r>
            <a:endParaRPr lang="en-AU" sz="2800" dirty="0"/>
          </a:p>
          <a:p>
            <a:pPr lvl="1"/>
            <a:r>
              <a:rPr lang="en-AU" sz="2400" dirty="0" smtClean="0"/>
              <a:t>Very large files</a:t>
            </a:r>
          </a:p>
          <a:p>
            <a:pPr lvl="1"/>
            <a:r>
              <a:rPr lang="en-AU" sz="2400" dirty="0" smtClean="0"/>
              <a:t>Takes time to understand</a:t>
            </a:r>
          </a:p>
          <a:p>
            <a:pPr lvl="1"/>
            <a:r>
              <a:rPr lang="en-AU" sz="2400" dirty="0" smtClean="0"/>
              <a:t>Local knowledge and input essential</a:t>
            </a:r>
          </a:p>
          <a:p>
            <a:pPr lvl="1"/>
            <a:r>
              <a:rPr lang="en-AU" sz="2400" dirty="0" smtClean="0"/>
              <a:t>Centralised approach to data and metadata?</a:t>
            </a:r>
          </a:p>
          <a:p>
            <a:pPr marL="457200" lvl="1" indent="0">
              <a:buNone/>
            </a:pPr>
            <a:endParaRPr lang="en-AU" sz="2400" dirty="0"/>
          </a:p>
          <a:p>
            <a:pPr lvl="1"/>
            <a:endParaRPr lang="en-AU" dirty="0"/>
          </a:p>
          <a:p>
            <a:pPr lvl="1"/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51107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b="1" dirty="0" err="1" smtClean="0"/>
              <a:t>PoC</a:t>
            </a:r>
            <a:r>
              <a:rPr lang="en-AU" b="1" dirty="0" smtClean="0"/>
              <a:t> #1 - Contributors</a:t>
            </a:r>
            <a:endParaRPr lang="en-AU" b="1" dirty="0"/>
          </a:p>
        </p:txBody>
      </p:sp>
      <p:sp>
        <p:nvSpPr>
          <p:cNvPr id="3" name="Rectangle 2"/>
          <p:cNvSpPr/>
          <p:nvPr/>
        </p:nvSpPr>
        <p:spPr>
          <a:xfrm>
            <a:off x="351684" y="5792236"/>
            <a:ext cx="8291342" cy="584775"/>
          </a:xfrm>
          <a:prstGeom prst="rect">
            <a:avLst/>
          </a:prstGeom>
          <a:ln>
            <a:solidFill>
              <a:srgbClr val="339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AU" sz="1600" dirty="0"/>
              <a:t>This project </a:t>
            </a:r>
            <a:r>
              <a:rPr lang="en-AU" sz="1600" dirty="0" smtClean="0"/>
              <a:t>was </a:t>
            </a:r>
            <a:r>
              <a:rPr lang="en-AU" sz="1600" dirty="0"/>
              <a:t>jointly supported by the Australian Government’s National Collaborative Research Infrastructure Strategy and the Western Australian Department of </a:t>
            </a:r>
            <a:r>
              <a:rPr lang="en-AU" sz="1600" dirty="0" smtClean="0"/>
              <a:t>Commerce</a:t>
            </a:r>
            <a:endParaRPr lang="en-AU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225772" y="1478480"/>
            <a:ext cx="4168947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u="sng" dirty="0" smtClean="0"/>
              <a:t>Research team (WA)</a:t>
            </a:r>
          </a:p>
          <a:p>
            <a:r>
              <a:rPr lang="en-AU" sz="1400" dirty="0" smtClean="0"/>
              <a:t>Katrina Spilsbury</a:t>
            </a:r>
            <a:r>
              <a:rPr lang="en-AU" sz="1400" dirty="0"/>
              <a:t> </a:t>
            </a:r>
            <a:r>
              <a:rPr lang="en-AU" sz="1400" dirty="0" smtClean="0"/>
              <a:t>&amp; Janine Alan – Centre for Population Health Research, Curtin University</a:t>
            </a:r>
          </a:p>
          <a:p>
            <a:r>
              <a:rPr lang="en-AU" sz="1400" dirty="0" smtClean="0"/>
              <a:t>Di </a:t>
            </a:r>
            <a:r>
              <a:rPr lang="en-AU" sz="1400" dirty="0" err="1" smtClean="0"/>
              <a:t>Rosman</a:t>
            </a:r>
            <a:r>
              <a:rPr lang="en-AU" sz="1400" dirty="0" smtClean="0"/>
              <a:t> – WA Health</a:t>
            </a:r>
          </a:p>
          <a:p>
            <a:endParaRPr lang="en-AU" sz="1400" dirty="0" smtClean="0"/>
          </a:p>
          <a:p>
            <a:r>
              <a:rPr lang="en-AU" sz="1400" u="sng" dirty="0" smtClean="0"/>
              <a:t>New </a:t>
            </a:r>
            <a:r>
              <a:rPr lang="en-AU" sz="1400" u="sng" dirty="0"/>
              <a:t>South </a:t>
            </a:r>
            <a:r>
              <a:rPr lang="en-AU" sz="1400" u="sng" dirty="0" smtClean="0"/>
              <a:t>Wales</a:t>
            </a:r>
            <a:endParaRPr lang="en-AU" sz="1400" dirty="0"/>
          </a:p>
          <a:p>
            <a:r>
              <a:rPr lang="en-AU" sz="1400" dirty="0"/>
              <a:t>Lee </a:t>
            </a:r>
            <a:r>
              <a:rPr lang="en-AU" sz="1400" dirty="0" smtClean="0"/>
              <a:t>Taylor, Kim Lim, Baohui </a:t>
            </a:r>
            <a:r>
              <a:rPr lang="en-AU" sz="1400" dirty="0"/>
              <a:t>Yang and Zoran </a:t>
            </a:r>
            <a:r>
              <a:rPr lang="en-AU" sz="1400" dirty="0" err="1"/>
              <a:t>Bolevich</a:t>
            </a:r>
            <a:r>
              <a:rPr lang="en-AU" sz="1400" dirty="0"/>
              <a:t>– NSW Ministry of Health</a:t>
            </a:r>
          </a:p>
          <a:p>
            <a:r>
              <a:rPr lang="en-AU" sz="1400" dirty="0"/>
              <a:t> </a:t>
            </a:r>
          </a:p>
          <a:p>
            <a:r>
              <a:rPr lang="en-AU" sz="1400" u="sng" dirty="0"/>
              <a:t>South </a:t>
            </a:r>
            <a:r>
              <a:rPr lang="en-AU" sz="1400" u="sng" dirty="0" smtClean="0"/>
              <a:t>Australia</a:t>
            </a:r>
            <a:endParaRPr lang="en-AU" sz="1400" dirty="0"/>
          </a:p>
          <a:p>
            <a:r>
              <a:rPr lang="en-AU" sz="1400" dirty="0"/>
              <a:t>Almond Sparrow and Stacy Vasquez – </a:t>
            </a:r>
            <a:r>
              <a:rPr lang="en-AU" sz="1400" dirty="0" smtClean="0"/>
              <a:t>SA NT Data Link</a:t>
            </a:r>
            <a:endParaRPr lang="en-AU" sz="1400" dirty="0"/>
          </a:p>
          <a:p>
            <a:r>
              <a:rPr lang="en-AU" sz="1400" dirty="0"/>
              <a:t>Paul Basso, Tina Hardin </a:t>
            </a:r>
            <a:r>
              <a:rPr lang="en-AU" sz="1400" dirty="0" smtClean="0"/>
              <a:t>&amp; </a:t>
            </a:r>
            <a:r>
              <a:rPr lang="en-AU" sz="1400" dirty="0" err="1"/>
              <a:t>Tomi</a:t>
            </a:r>
            <a:r>
              <a:rPr lang="en-AU" sz="1400" dirty="0"/>
              <a:t> </a:t>
            </a:r>
            <a:r>
              <a:rPr lang="en-AU" sz="1400" dirty="0" err="1"/>
              <a:t>Adejoro</a:t>
            </a:r>
            <a:r>
              <a:rPr lang="en-AU" sz="1400" dirty="0"/>
              <a:t> – SA Health </a:t>
            </a:r>
          </a:p>
          <a:p>
            <a:r>
              <a:rPr lang="en-AU" sz="1400" dirty="0"/>
              <a:t>Helen </a:t>
            </a:r>
            <a:r>
              <a:rPr lang="en-AU" sz="1400" dirty="0" err="1"/>
              <a:t>Paues</a:t>
            </a:r>
            <a:r>
              <a:rPr lang="en-AU" sz="1400" dirty="0"/>
              <a:t> – </a:t>
            </a:r>
            <a:r>
              <a:rPr lang="en-AU" sz="1400" dirty="0" smtClean="0"/>
              <a:t>SA Births </a:t>
            </a:r>
            <a:r>
              <a:rPr lang="en-AU" sz="1400" dirty="0"/>
              <a:t>Deaths and Marriages</a:t>
            </a:r>
          </a:p>
          <a:p>
            <a:r>
              <a:rPr lang="en-AU" sz="1400" dirty="0"/>
              <a:t>Darren Shaw – </a:t>
            </a:r>
            <a:r>
              <a:rPr lang="en-AU" sz="1400" dirty="0" err="1"/>
              <a:t>Promadis</a:t>
            </a:r>
            <a:endParaRPr lang="en-AU" sz="1400" dirty="0"/>
          </a:p>
          <a:p>
            <a:r>
              <a:rPr lang="en-AU" sz="1400" dirty="0"/>
              <a:t> </a:t>
            </a:r>
          </a:p>
          <a:p>
            <a:r>
              <a:rPr lang="en-AU" sz="1400" u="sng" dirty="0"/>
              <a:t>Western </a:t>
            </a:r>
            <a:r>
              <a:rPr lang="en-AU" sz="1400" u="sng" dirty="0" smtClean="0"/>
              <a:t>Australia</a:t>
            </a:r>
            <a:endParaRPr lang="en-AU" sz="1400" dirty="0"/>
          </a:p>
          <a:p>
            <a:r>
              <a:rPr lang="en-AU" sz="1400" dirty="0"/>
              <a:t>Jessica Lee, Alex </a:t>
            </a:r>
            <a:r>
              <a:rPr lang="en-AU" sz="1400" dirty="0" smtClean="0"/>
              <a:t>Godfrey, Paul Stevens &amp; Carol </a:t>
            </a:r>
            <a:r>
              <a:rPr lang="en-AU" sz="1400" dirty="0"/>
              <a:t>Garfield - WA Health</a:t>
            </a:r>
          </a:p>
          <a:p>
            <a:r>
              <a:rPr lang="en-AU" sz="1400" dirty="0"/>
              <a:t>Brett Burns – </a:t>
            </a:r>
            <a:r>
              <a:rPr lang="en-AU" sz="1400" dirty="0" smtClean="0"/>
              <a:t>WA </a:t>
            </a:r>
            <a:r>
              <a:rPr lang="en-AU" sz="1400" dirty="0"/>
              <a:t>Births, Deaths &amp; Marriages, </a:t>
            </a:r>
            <a:endParaRPr lang="en-AU" sz="1400" dirty="0" smtClean="0"/>
          </a:p>
          <a:p>
            <a:r>
              <a:rPr lang="en-AU" sz="1400" dirty="0"/>
              <a:t> </a:t>
            </a:r>
          </a:p>
          <a:p>
            <a:r>
              <a:rPr lang="en-AU" sz="1400" dirty="0"/>
              <a:t>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94719" y="1370759"/>
            <a:ext cx="449735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u="sng" dirty="0"/>
              <a:t>Centre for Data Linkage (WA)</a:t>
            </a:r>
            <a:endParaRPr lang="en-AU" sz="1400" dirty="0"/>
          </a:p>
          <a:p>
            <a:r>
              <a:rPr lang="en-AU" sz="1400" dirty="0"/>
              <a:t>Anna Ferrante, James Boyd, Sean Randall &amp; Jacqui Bauer  </a:t>
            </a:r>
          </a:p>
          <a:p>
            <a:endParaRPr lang="en-AU" sz="1400" u="sng" dirty="0"/>
          </a:p>
          <a:p>
            <a:r>
              <a:rPr lang="en-AU" sz="1400" u="sng" dirty="0" smtClean="0"/>
              <a:t>Queensland</a:t>
            </a:r>
            <a:endParaRPr lang="en-AU" sz="1400" dirty="0"/>
          </a:p>
          <a:p>
            <a:r>
              <a:rPr lang="en-AU" sz="1400" dirty="0"/>
              <a:t>Ben Wilkinson, Trisha Johnston &amp; Ann Harrington– QLD Health</a:t>
            </a:r>
          </a:p>
          <a:p>
            <a:r>
              <a:rPr lang="en-AU" sz="1400" dirty="0"/>
              <a:t>Julie Hall and Erica Findlay </a:t>
            </a:r>
            <a:r>
              <a:rPr lang="en-AU" sz="1400" dirty="0" smtClean="0"/>
              <a:t>– QLD Births </a:t>
            </a:r>
            <a:r>
              <a:rPr lang="en-AU" sz="1400" dirty="0"/>
              <a:t>Deaths Marriages, </a:t>
            </a:r>
            <a:r>
              <a:rPr lang="en-AU" sz="1400" dirty="0" smtClean="0"/>
              <a:t> </a:t>
            </a:r>
          </a:p>
          <a:p>
            <a:endParaRPr lang="en-AU" sz="1400" dirty="0"/>
          </a:p>
          <a:p>
            <a:r>
              <a:rPr lang="en-AU" sz="1400" u="sng" dirty="0"/>
              <a:t>PHRN Program Office</a:t>
            </a:r>
            <a:endParaRPr lang="en-AU" sz="1400" dirty="0"/>
          </a:p>
          <a:p>
            <a:r>
              <a:rPr lang="en-AU" sz="1400" dirty="0"/>
              <a:t>Merran Smith, Felicity Flack, Angela </a:t>
            </a:r>
            <a:r>
              <a:rPr lang="en-AU" sz="1400" dirty="0" smtClean="0"/>
              <a:t>Young, </a:t>
            </a:r>
            <a:r>
              <a:rPr lang="en-AU" sz="1400" dirty="0"/>
              <a:t>Nathalie Wray, </a:t>
            </a:r>
          </a:p>
          <a:p>
            <a:r>
              <a:rPr lang="en-AU" sz="1400" dirty="0"/>
              <a:t>Emma Fuller &amp; Tony Woollacott</a:t>
            </a:r>
          </a:p>
          <a:p>
            <a:r>
              <a:rPr lang="en-AU" sz="1400" dirty="0"/>
              <a:t> </a:t>
            </a:r>
          </a:p>
          <a:p>
            <a:r>
              <a:rPr lang="en-AU" sz="1400" u="sng" dirty="0"/>
              <a:t>Others</a:t>
            </a:r>
            <a:endParaRPr lang="en-AU" sz="1400" dirty="0"/>
          </a:p>
          <a:p>
            <a:r>
              <a:rPr lang="en-AU" sz="1400" dirty="0"/>
              <a:t>Vicky Stagg - University of Calgary, Canada</a:t>
            </a:r>
          </a:p>
          <a:p>
            <a:r>
              <a:rPr lang="en-AU" sz="1400" dirty="0"/>
              <a:t>James Harrison – Flinders University</a:t>
            </a:r>
          </a:p>
          <a:p>
            <a:r>
              <a:rPr lang="en-AU" sz="1400" dirty="0"/>
              <a:t>Bruce Armstrong – University of Sydney</a:t>
            </a:r>
          </a:p>
          <a:p>
            <a:r>
              <a:rPr lang="en-AU" sz="1400" dirty="0"/>
              <a:t>Neville Board – </a:t>
            </a:r>
            <a:r>
              <a:rPr lang="en-AU" sz="1400" dirty="0" smtClean="0"/>
              <a:t>ACSQHC</a:t>
            </a:r>
            <a:endParaRPr lang="en-AU" sz="1400" dirty="0"/>
          </a:p>
          <a:p>
            <a:r>
              <a:rPr lang="en-AU" sz="1400" dirty="0"/>
              <a:t>Robyn Munro </a:t>
            </a:r>
            <a:r>
              <a:rPr lang="en-AU" sz="1400" dirty="0" smtClean="0"/>
              <a:t>&amp; </a:t>
            </a:r>
            <a:r>
              <a:rPr lang="en-AU" sz="1400" dirty="0"/>
              <a:t>Alan Finlayson – </a:t>
            </a:r>
            <a:r>
              <a:rPr lang="en-AU" sz="1400" dirty="0" smtClean="0"/>
              <a:t>NS, </a:t>
            </a:r>
            <a:r>
              <a:rPr lang="en-AU" sz="1400" dirty="0"/>
              <a:t>Scotland</a:t>
            </a:r>
          </a:p>
          <a:p>
            <a:r>
              <a:rPr lang="en-AU" sz="1400" dirty="0" err="1"/>
              <a:t>Sanja</a:t>
            </a:r>
            <a:r>
              <a:rPr lang="en-AU" sz="1400" dirty="0"/>
              <a:t> </a:t>
            </a:r>
            <a:r>
              <a:rPr lang="en-AU" sz="1400" dirty="0" err="1"/>
              <a:t>Lujic</a:t>
            </a:r>
            <a:r>
              <a:rPr lang="en-AU" sz="1400" dirty="0"/>
              <a:t> – University of Western </a:t>
            </a:r>
            <a:r>
              <a:rPr lang="en-AU" sz="1400" dirty="0" smtClean="0"/>
              <a:t>Sydney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312100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4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B0040CBF42984C92692491B9AA134F" ma:contentTypeVersion="1" ma:contentTypeDescription="Create a new document." ma:contentTypeScope="" ma:versionID="d1a16e185207156146b745fba8932f4c">
  <xsd:schema xmlns:xsd="http://www.w3.org/2001/XMLSchema" xmlns:p="http://schemas.microsoft.com/office/2006/metadata/properties" xmlns:ns2="6b064eea-fd38-4cdc-a2aa-93be33f73333" targetNamespace="http://schemas.microsoft.com/office/2006/metadata/properties" ma:root="true" ma:fieldsID="e2e03f710999cc28bbae97b69bca2ffd" ns2:_="">
    <xsd:import namespace="6b064eea-fd38-4cdc-a2aa-93be33f73333"/>
    <xsd:element name="properties">
      <xsd:complexType>
        <xsd:sequence>
          <xsd:element name="documentManagement">
            <xsd:complexType>
              <xsd:all>
                <xsd:element ref="ns2:Category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6b064eea-fd38-4cdc-a2aa-93be33f73333" elementFormDefault="qualified">
    <xsd:import namespace="http://schemas.microsoft.com/office/2006/documentManagement/types"/>
    <xsd:element name="Category" ma:index="8" nillable="true" ma:displayName="Category" ma:description="Meetings; Project Application Form; Reporting; Documentation; Email; Data Access Agreement; Archive; Ethics Application; Documentation For Custodian; Establishment" ma:internalName="Category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ategory xmlns="6b064eea-fd38-4cdc-a2aa-93be33f73333" xsi:nil="true"/>
  </documentManagement>
</p:properties>
</file>

<file path=customXml/itemProps1.xml><?xml version="1.0" encoding="utf-8"?>
<ds:datastoreItem xmlns:ds="http://schemas.openxmlformats.org/officeDocument/2006/customXml" ds:itemID="{B2A0EE53-EEDF-4918-B9C7-99C36E10ED14}"/>
</file>

<file path=customXml/itemProps2.xml><?xml version="1.0" encoding="utf-8"?>
<ds:datastoreItem xmlns:ds="http://schemas.openxmlformats.org/officeDocument/2006/customXml" ds:itemID="{512D690A-A10D-46E9-8598-FF03055FA6B1}"/>
</file>

<file path=customXml/itemProps3.xml><?xml version="1.0" encoding="utf-8"?>
<ds:datastoreItem xmlns:ds="http://schemas.openxmlformats.org/officeDocument/2006/customXml" ds:itemID="{A0EC63CD-56E2-4DF9-99CE-60B118875CC6}"/>
</file>

<file path=docProps/app.xml><?xml version="1.0" encoding="utf-8"?>
<Properties xmlns="http://schemas.openxmlformats.org/officeDocument/2006/extended-properties" xmlns:vt="http://schemas.openxmlformats.org/officeDocument/2006/docPropsVTypes">
  <Template>Presentation4</Template>
  <TotalTime>4380</TotalTime>
  <Words>1121</Words>
  <Application>Microsoft Office PowerPoint</Application>
  <PresentationFormat>On-screen Show (4:3)</PresentationFormat>
  <Paragraphs>631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Presentation4</vt:lpstr>
      <vt:lpstr>1_Custom Design</vt:lpstr>
      <vt:lpstr>Proof of Concept Collaboration #1</vt:lpstr>
      <vt:lpstr>Why Cross-jurisdictional Linkage of Health Data?</vt:lpstr>
      <vt:lpstr>Is cross-border hospital use really an issue?</vt:lpstr>
      <vt:lpstr>PoC #1 – Aims</vt:lpstr>
      <vt:lpstr>PoC #1 – Data</vt:lpstr>
      <vt:lpstr>PowerPoint Presentation</vt:lpstr>
      <vt:lpstr>Data cleaning</vt:lpstr>
      <vt:lpstr>Data cleaning by state</vt:lpstr>
      <vt:lpstr>Coding variation between states</vt:lpstr>
      <vt:lpstr>PoC #1 – Findings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  <vt:lpstr>PoC #1 - Contributors</vt:lpstr>
    </vt:vector>
  </TitlesOfParts>
  <Company>Curtin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Cross-jurisdictional data linkage: Proof of Concept Collaboration</dc:title>
  <dc:creator>Katrina Spilsbury</dc:creator>
  <cp:lastModifiedBy>Katrina Spilsbury</cp:lastModifiedBy>
  <cp:revision>161</cp:revision>
  <cp:lastPrinted>2014-12-01T02:44:07Z</cp:lastPrinted>
  <dcterms:created xsi:type="dcterms:W3CDTF">2012-04-18T08:18:34Z</dcterms:created>
  <dcterms:modified xsi:type="dcterms:W3CDTF">2014-12-03T07:20:32Z</dcterms:modified>
</cp:coreProperties>
</file>